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90" r:id="rId4"/>
    <p:sldId id="289" r:id="rId5"/>
    <p:sldId id="258" r:id="rId6"/>
    <p:sldId id="259" r:id="rId7"/>
    <p:sldId id="262" r:id="rId8"/>
    <p:sldId id="263" r:id="rId9"/>
    <p:sldId id="264" r:id="rId10"/>
    <p:sldId id="260" r:id="rId11"/>
    <p:sldId id="284" r:id="rId12"/>
    <p:sldId id="272" r:id="rId13"/>
    <p:sldId id="261" r:id="rId14"/>
    <p:sldId id="280" r:id="rId15"/>
    <p:sldId id="265" r:id="rId16"/>
    <p:sldId id="266" r:id="rId17"/>
    <p:sldId id="267" r:id="rId18"/>
    <p:sldId id="268" r:id="rId19"/>
    <p:sldId id="269" r:id="rId20"/>
    <p:sldId id="270" r:id="rId21"/>
    <p:sldId id="271" r:id="rId22"/>
    <p:sldId id="287" r:id="rId23"/>
    <p:sldId id="283" r:id="rId24"/>
    <p:sldId id="286" r:id="rId25"/>
    <p:sldId id="273" r:id="rId26"/>
    <p:sldId id="274" r:id="rId27"/>
    <p:sldId id="275" r:id="rId28"/>
    <p:sldId id="276" r:id="rId29"/>
    <p:sldId id="277" r:id="rId30"/>
    <p:sldId id="278" r:id="rId31"/>
  </p:sldIdLst>
  <p:sldSz cx="9144000" cy="6858000" type="screen4x3"/>
  <p:notesSz cx="6858000" cy="9144000"/>
  <p:defaultTex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99353CF1-7BA0-4C7B-89CF-877E01430F31}">
          <p14:sldIdLst>
            <p14:sldId id="256"/>
            <p14:sldId id="257"/>
            <p14:sldId id="290"/>
          </p14:sldIdLst>
        </p14:section>
        <p14:section name="Namnlöst avsnitt" id="{DC09B648-42DB-4C52-827A-A4331E4AE8D6}">
          <p14:sldIdLst>
            <p14:sldId id="289"/>
            <p14:sldId id="258"/>
            <p14:sldId id="259"/>
            <p14:sldId id="262"/>
            <p14:sldId id="263"/>
            <p14:sldId id="264"/>
            <p14:sldId id="260"/>
            <p14:sldId id="284"/>
            <p14:sldId id="272"/>
          </p14:sldIdLst>
        </p14:section>
        <p14:section name="Namnlöst avsnitt" id="{53307288-0D2A-4E3A-A61B-A75D5F675842}">
          <p14:sldIdLst>
            <p14:sldId id="261"/>
            <p14:sldId id="280"/>
            <p14:sldId id="265"/>
            <p14:sldId id="266"/>
            <p14:sldId id="267"/>
            <p14:sldId id="268"/>
            <p14:sldId id="269"/>
            <p14:sldId id="270"/>
            <p14:sldId id="271"/>
          </p14:sldIdLst>
        </p14:section>
        <p14:section name="Namnlöst avsnitt" id="{9B64F7C0-F2C5-4DC7-9B0B-894857737B08}">
          <p14:sldIdLst>
            <p14:sldId id="287"/>
            <p14:sldId id="283"/>
            <p14:sldId id="286"/>
            <p14:sldId id="273"/>
            <p14:sldId id="274"/>
            <p14:sldId id="275"/>
            <p14:sldId id="276"/>
            <p14:sldId id="277"/>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1B755D-1B41-43F1-991C-81496230B0CA}" v="1" dt="2024-03-19T18:30:00.2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3;n">
            <a:extLst>
              <a:ext uri="{FF2B5EF4-FFF2-40B4-BE49-F238E27FC236}">
                <a16:creationId xmlns:a16="http://schemas.microsoft.com/office/drawing/2014/main" id="{318B4F07-1B29-ED7E-2ADF-3B77D1AC4CE7}"/>
              </a:ext>
            </a:extLst>
          </p:cNvPr>
          <p:cNvSpPr txBox="1">
            <a:spLocks noGrp="1"/>
          </p:cNvSpPr>
          <p:nvPr>
            <p:ph type="hdr" sz="quarter"/>
          </p:nvPr>
        </p:nvSpPr>
        <p:spPr>
          <a:xfrm>
            <a:off x="0" y="0"/>
            <a:ext cx="2971800" cy="457200"/>
          </a:xfrm>
          <a:prstGeom prst="rect">
            <a:avLst/>
          </a:prstGeom>
          <a:noFill/>
          <a:ln>
            <a:noFill/>
          </a:ln>
        </p:spPr>
        <p:txBody>
          <a:bodyPr vert="horz" wrap="square" lIns="91421" tIns="45701" rIns="91421" bIns="45701" anchor="t" anchorCtr="0" compatLnSpc="1">
            <a:noAutofit/>
          </a:bodyPr>
          <a:lstStyle>
            <a:lvl1pPr marL="0" marR="0" lvl="0" indent="0" algn="l" defTabSz="914400" rtl="0" fontAlgn="auto" hangingPunct="1">
              <a:lnSpc>
                <a:spcPct val="100000"/>
              </a:lnSpc>
              <a:spcBef>
                <a:spcPts val="0"/>
              </a:spcBef>
              <a:spcAft>
                <a:spcPts val="0"/>
              </a:spcAft>
              <a:buNone/>
              <a:tabLst/>
              <a:defRPr lang="sv-FI" sz="1200" b="0" i="0" u="none" strike="noStrike" kern="0" cap="none" spc="0" baseline="0">
                <a:solidFill>
                  <a:srgbClr val="000000"/>
                </a:solidFill>
                <a:uFillTx/>
                <a:latin typeface="Arial"/>
                <a:ea typeface="Arial"/>
                <a:cs typeface="Arial"/>
              </a:defRPr>
            </a:lvl1pPr>
          </a:lstStyle>
          <a:p>
            <a:pPr lvl="0"/>
            <a:endParaRPr lang="sv-FI"/>
          </a:p>
        </p:txBody>
      </p:sp>
      <p:sp>
        <p:nvSpPr>
          <p:cNvPr id="3" name="Google Shape;4;n">
            <a:extLst>
              <a:ext uri="{FF2B5EF4-FFF2-40B4-BE49-F238E27FC236}">
                <a16:creationId xmlns:a16="http://schemas.microsoft.com/office/drawing/2014/main" id="{1579F1C9-526D-0BF2-A51F-AFFCFE8679CE}"/>
              </a:ext>
            </a:extLst>
          </p:cNvPr>
          <p:cNvSpPr txBox="1">
            <a:spLocks noGrp="1"/>
          </p:cNvSpPr>
          <p:nvPr>
            <p:ph type="dt" idx="1"/>
          </p:nvPr>
        </p:nvSpPr>
        <p:spPr>
          <a:xfrm>
            <a:off x="3886200" y="0"/>
            <a:ext cx="2971800" cy="457200"/>
          </a:xfrm>
          <a:prstGeom prst="rect">
            <a:avLst/>
          </a:prstGeom>
          <a:noFill/>
          <a:ln>
            <a:noFill/>
          </a:ln>
        </p:spPr>
        <p:txBody>
          <a:bodyPr vert="horz" wrap="square" lIns="91421" tIns="45701" rIns="91421" bIns="45701" anchor="t" anchorCtr="0" compatLnSpc="1">
            <a:noAutofit/>
          </a:bodyPr>
          <a:lstStyle>
            <a:lvl1pPr marL="0" marR="0" lvl="0" indent="0" algn="r" defTabSz="914400" rtl="0" fontAlgn="auto" hangingPunct="1">
              <a:lnSpc>
                <a:spcPct val="100000"/>
              </a:lnSpc>
              <a:spcBef>
                <a:spcPts val="0"/>
              </a:spcBef>
              <a:spcAft>
                <a:spcPts val="0"/>
              </a:spcAft>
              <a:buNone/>
              <a:tabLst/>
              <a:defRPr lang="sv-FI" sz="1200" b="0" i="0" u="none" strike="noStrike" kern="0" cap="none" spc="0" baseline="0">
                <a:solidFill>
                  <a:srgbClr val="000000"/>
                </a:solidFill>
                <a:uFillTx/>
                <a:latin typeface="Arial"/>
                <a:ea typeface="Arial"/>
                <a:cs typeface="Arial"/>
              </a:defRPr>
            </a:lvl1pPr>
          </a:lstStyle>
          <a:p>
            <a:pPr lvl="0"/>
            <a:endParaRPr lang="sv-FI"/>
          </a:p>
        </p:txBody>
      </p:sp>
      <p:sp>
        <p:nvSpPr>
          <p:cNvPr id="4" name="Google Shape;5;n">
            <a:extLst>
              <a:ext uri="{FF2B5EF4-FFF2-40B4-BE49-F238E27FC236}">
                <a16:creationId xmlns:a16="http://schemas.microsoft.com/office/drawing/2014/main" id="{E554A196-E769-F577-BEEA-0D70E8F504E1}"/>
              </a:ext>
            </a:extLst>
          </p:cNvPr>
          <p:cNvSpPr>
            <a:spLocks noGrp="1" noRot="1" noChangeAspect="1"/>
          </p:cNvSpPr>
          <p:nvPr>
            <p:ph type="sldImg" idx="2"/>
          </p:nvPr>
        </p:nvSpPr>
        <p:spPr>
          <a:xfrm>
            <a:off x="1143000" y="685800"/>
            <a:ext cx="4572000" cy="3429000"/>
          </a:xfrm>
          <a:prstGeom prst="rect">
            <a:avLst/>
          </a:prstGeom>
          <a:noFill/>
          <a:ln w="9528" cap="flat">
            <a:solidFill>
              <a:srgbClr val="000000"/>
            </a:solidFill>
            <a:prstDash val="solid"/>
            <a:miter/>
          </a:ln>
        </p:spPr>
      </p:sp>
      <p:sp>
        <p:nvSpPr>
          <p:cNvPr id="5" name="Google Shape;6;n">
            <a:extLst>
              <a:ext uri="{FF2B5EF4-FFF2-40B4-BE49-F238E27FC236}">
                <a16:creationId xmlns:a16="http://schemas.microsoft.com/office/drawing/2014/main" id="{FF8C40C1-2EC3-F1ED-016F-0BB9E06895B2}"/>
              </a:ext>
            </a:extLst>
          </p:cNvPr>
          <p:cNvSpPr txBox="1">
            <a:spLocks noGrp="1"/>
          </p:cNvSpPr>
          <p:nvPr>
            <p:ph type="body" sz="quarter" idx="3"/>
          </p:nvPr>
        </p:nvSpPr>
        <p:spPr>
          <a:xfrm>
            <a:off x="914400" y="4343400"/>
            <a:ext cx="5029200" cy="4114800"/>
          </a:xfrm>
          <a:prstGeom prst="rect">
            <a:avLst/>
          </a:prstGeom>
          <a:noFill/>
          <a:ln>
            <a:noFill/>
          </a:ln>
        </p:spPr>
        <p:txBody>
          <a:bodyPr vert="horz" wrap="square" lIns="91421" tIns="45701" rIns="91421" bIns="45701" anchor="t" anchorCtr="0" compatLnSpc="1">
            <a:noAutofit/>
          </a:bodyPr>
          <a:lstStyle/>
          <a:p>
            <a:pPr lvl="0"/>
            <a:endParaRPr lang="sv-FI"/>
          </a:p>
        </p:txBody>
      </p:sp>
      <p:sp>
        <p:nvSpPr>
          <p:cNvPr id="6" name="Google Shape;7;n">
            <a:extLst>
              <a:ext uri="{FF2B5EF4-FFF2-40B4-BE49-F238E27FC236}">
                <a16:creationId xmlns:a16="http://schemas.microsoft.com/office/drawing/2014/main" id="{A5965F43-A880-882B-D69D-2E20E9694AF8}"/>
              </a:ext>
            </a:extLst>
          </p:cNvPr>
          <p:cNvSpPr txBox="1">
            <a:spLocks noGrp="1"/>
          </p:cNvSpPr>
          <p:nvPr>
            <p:ph type="ftr" sz="quarter" idx="4"/>
          </p:nvPr>
        </p:nvSpPr>
        <p:spPr>
          <a:xfrm>
            <a:off x="0" y="8686800"/>
            <a:ext cx="2971800" cy="457200"/>
          </a:xfrm>
          <a:prstGeom prst="rect">
            <a:avLst/>
          </a:prstGeom>
          <a:noFill/>
          <a:ln>
            <a:noFill/>
          </a:ln>
        </p:spPr>
        <p:txBody>
          <a:bodyPr vert="horz" wrap="square" lIns="91421" tIns="45701" rIns="91421" bIns="45701" anchor="b" anchorCtr="0" compatLnSpc="1">
            <a:noAutofit/>
          </a:bodyPr>
          <a:lstStyle>
            <a:lvl1pPr marL="0" marR="0" lvl="0" indent="0" algn="l" defTabSz="914400" rtl="0" fontAlgn="auto" hangingPunct="1">
              <a:lnSpc>
                <a:spcPct val="100000"/>
              </a:lnSpc>
              <a:spcBef>
                <a:spcPts val="0"/>
              </a:spcBef>
              <a:spcAft>
                <a:spcPts val="0"/>
              </a:spcAft>
              <a:buNone/>
              <a:tabLst/>
              <a:defRPr lang="sv-FI" sz="1200" b="0" i="0" u="none" strike="noStrike" kern="0" cap="none" spc="0" baseline="0">
                <a:solidFill>
                  <a:srgbClr val="000000"/>
                </a:solidFill>
                <a:uFillTx/>
                <a:latin typeface="Arial"/>
                <a:ea typeface="Arial"/>
                <a:cs typeface="Arial"/>
              </a:defRPr>
            </a:lvl1pPr>
          </a:lstStyle>
          <a:p>
            <a:pPr lvl="0"/>
            <a:endParaRPr lang="sv-FI"/>
          </a:p>
        </p:txBody>
      </p:sp>
      <p:sp>
        <p:nvSpPr>
          <p:cNvPr id="7" name="Google Shape;8;n">
            <a:extLst>
              <a:ext uri="{FF2B5EF4-FFF2-40B4-BE49-F238E27FC236}">
                <a16:creationId xmlns:a16="http://schemas.microsoft.com/office/drawing/2014/main" id="{005F520D-FA83-DD17-FA98-8C868520614E}"/>
              </a:ext>
            </a:extLst>
          </p:cNvPr>
          <p:cNvSpPr txBox="1">
            <a:spLocks noGrp="1"/>
          </p:cNvSpPr>
          <p:nvPr>
            <p:ph type="sldNum" sz="quarter" idx="5"/>
          </p:nvPr>
        </p:nvSpPr>
        <p:spPr>
          <a:xfrm>
            <a:off x="3886200" y="8686800"/>
            <a:ext cx="2971800" cy="457200"/>
          </a:xfrm>
          <a:prstGeom prst="rect">
            <a:avLst/>
          </a:prstGeom>
          <a:noFill/>
          <a:ln>
            <a:noFill/>
          </a:ln>
        </p:spPr>
        <p:txBody>
          <a:bodyPr vert="horz" wrap="square" lIns="91421" tIns="45701" rIns="91421" bIns="45701" anchor="b" anchorCtr="0" compatLnSpc="1">
            <a:noAutofit/>
          </a:bodyPr>
          <a:lstStyle>
            <a:lvl1pPr marL="0" marR="0" lvl="0" indent="0" algn="r" defTabSz="914400" rtl="0" fontAlgn="auto" hangingPunct="1">
              <a:lnSpc>
                <a:spcPct val="100000"/>
              </a:lnSpc>
              <a:spcBef>
                <a:spcPts val="0"/>
              </a:spcBef>
              <a:spcAft>
                <a:spcPts val="0"/>
              </a:spcAft>
              <a:buNone/>
              <a:tabLst/>
              <a:defRPr lang="sv-FI" sz="1200" b="0" i="0" u="none" strike="noStrike" kern="0" cap="none" spc="0" baseline="0">
                <a:solidFill>
                  <a:srgbClr val="000000"/>
                </a:solidFill>
                <a:uFillTx/>
                <a:latin typeface="Arial"/>
                <a:ea typeface="Arial"/>
                <a:cs typeface="Arial"/>
              </a:defRPr>
            </a:lvl1pPr>
          </a:lstStyle>
          <a:p>
            <a:pPr lvl="0"/>
            <a:fld id="{1D1BD9E2-3BE7-4413-85A2-659918BD535C}" type="slidenum">
              <a:t>‹#›</a:t>
            </a:fld>
            <a:endParaRPr lang="sv-FI"/>
          </a:p>
        </p:txBody>
      </p:sp>
    </p:spTree>
    <p:extLst>
      <p:ext uri="{BB962C8B-B14F-4D97-AF65-F5344CB8AC3E}">
        <p14:creationId xmlns:p14="http://schemas.microsoft.com/office/powerpoint/2010/main" val="1504729438"/>
      </p:ext>
    </p:extLst>
  </p:cSld>
  <p:clrMap bg1="lt1" tx1="dk1" bg2="lt2" tx2="dk2" accent1="accent1" accent2="accent2" accent3="accent3" accent4="accent4" accent5="accent5" accent6="accent6" hlink="hlink" folHlink="folHlink"/>
  <p:notesStyle>
    <a:lvl1pPr marL="457200" marR="0" lvl="0" indent="-228600" algn="l" defTabSz="914400" rtl="0" fontAlgn="auto" hangingPunct="1">
      <a:lnSpc>
        <a:spcPct val="100000"/>
      </a:lnSpc>
      <a:spcBef>
        <a:spcPts val="360"/>
      </a:spcBef>
      <a:spcAft>
        <a:spcPts val="0"/>
      </a:spcAft>
      <a:buNone/>
      <a:tabLst/>
      <a:defRPr lang="sv-FI" sz="1200" b="0" i="0" u="none" strike="noStrike" kern="0" cap="none" spc="0" baseline="0">
        <a:solidFill>
          <a:srgbClr val="000000"/>
        </a:solidFill>
        <a:uFillTx/>
        <a:latin typeface="Arial"/>
        <a:ea typeface="Arial"/>
        <a:cs typeface="Arial"/>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90;p1:notes">
            <a:extLst>
              <a:ext uri="{FF2B5EF4-FFF2-40B4-BE49-F238E27FC236}">
                <a16:creationId xmlns:a16="http://schemas.microsoft.com/office/drawing/2014/main" id="{32F6D8AC-0370-4791-A9CB-39C16D212AB0}"/>
              </a:ext>
            </a:extLst>
          </p:cNvPr>
          <p:cNvSpPr txBox="1">
            <a:spLocks noGrp="1"/>
          </p:cNvSpPr>
          <p:nvPr>
            <p:ph type="body" sz="quarter" idx="1"/>
          </p:nvPr>
        </p:nvSpPr>
        <p:spPr/>
        <p:txBody>
          <a:bodyPr/>
          <a:lstStyle/>
          <a:p>
            <a:endParaRPr lang="sv-FI"/>
          </a:p>
        </p:txBody>
      </p:sp>
      <p:sp>
        <p:nvSpPr>
          <p:cNvPr id="3" name="Google Shape;91;p1:notes">
            <a:extLst>
              <a:ext uri="{FF2B5EF4-FFF2-40B4-BE49-F238E27FC236}">
                <a16:creationId xmlns:a16="http://schemas.microsoft.com/office/drawing/2014/main" id="{656DE283-00B1-876B-3B32-931437F88AD0}"/>
              </a:ext>
            </a:extLst>
          </p:cNvPr>
          <p:cNvSpPr>
            <a:spLocks noGrp="1" noRot="1" noChangeAspect="1"/>
          </p:cNvSpPr>
          <p:nvPr>
            <p:ph type="sldImg"/>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21;p5:notes">
            <a:extLst>
              <a:ext uri="{FF2B5EF4-FFF2-40B4-BE49-F238E27FC236}">
                <a16:creationId xmlns:a16="http://schemas.microsoft.com/office/drawing/2014/main" id="{0AE07642-7021-2559-0172-B0F466753588}"/>
              </a:ext>
            </a:extLst>
          </p:cNvPr>
          <p:cNvSpPr txBox="1">
            <a:spLocks noGrp="1"/>
          </p:cNvSpPr>
          <p:nvPr>
            <p:ph type="body" sz="quarter" idx="1"/>
          </p:nvPr>
        </p:nvSpPr>
        <p:spPr/>
        <p:txBody>
          <a:bodyPr/>
          <a:lstStyle/>
          <a:p>
            <a:endParaRPr lang="sv-FI"/>
          </a:p>
        </p:txBody>
      </p:sp>
      <p:sp>
        <p:nvSpPr>
          <p:cNvPr id="3" name="Google Shape;122;p5:notes">
            <a:extLst>
              <a:ext uri="{FF2B5EF4-FFF2-40B4-BE49-F238E27FC236}">
                <a16:creationId xmlns:a16="http://schemas.microsoft.com/office/drawing/2014/main" id="{9579011D-B1A5-99C7-B8F5-EA926842870F}"/>
              </a:ext>
            </a:extLst>
          </p:cNvPr>
          <p:cNvSpPr>
            <a:spLocks noGrp="1" noRot="1" noChangeAspect="1"/>
          </p:cNvSpPr>
          <p:nvPr>
            <p:ph type="sldImg"/>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44;p9:notes">
            <a:extLst>
              <a:ext uri="{FF2B5EF4-FFF2-40B4-BE49-F238E27FC236}">
                <a16:creationId xmlns:a16="http://schemas.microsoft.com/office/drawing/2014/main" id="{2AB57659-3338-673D-94B2-46FC63779661}"/>
              </a:ext>
            </a:extLst>
          </p:cNvPr>
          <p:cNvSpPr>
            <a:spLocks noGrp="1" noRot="1" noChangeAspect="1"/>
          </p:cNvSpPr>
          <p:nvPr>
            <p:ph type="sldImg"/>
          </p:nvPr>
        </p:nvSpPr>
        <p:spPr/>
      </p:sp>
      <p:sp>
        <p:nvSpPr>
          <p:cNvPr id="3" name="Google Shape;145;p9:notes">
            <a:extLst>
              <a:ext uri="{FF2B5EF4-FFF2-40B4-BE49-F238E27FC236}">
                <a16:creationId xmlns:a16="http://schemas.microsoft.com/office/drawing/2014/main" id="{C503CD9F-F2C5-5466-38CE-B6A71FD0A097}"/>
              </a:ext>
            </a:extLst>
          </p:cNvPr>
          <p:cNvSpPr txBox="1">
            <a:spLocks noGrp="1"/>
          </p:cNvSpPr>
          <p:nvPr>
            <p:ph type="body" sz="quarter" idx="1"/>
          </p:nvPr>
        </p:nvSpPr>
        <p:spPr/>
        <p:txBody>
          <a:bodyPr/>
          <a:lstStyle/>
          <a:p>
            <a:endParaRPr lang="sv-FI"/>
          </a:p>
        </p:txBody>
      </p:sp>
      <p:sp>
        <p:nvSpPr>
          <p:cNvPr id="4" name="Google Shape;146;p9:notes">
            <a:extLst>
              <a:ext uri="{FF2B5EF4-FFF2-40B4-BE49-F238E27FC236}">
                <a16:creationId xmlns:a16="http://schemas.microsoft.com/office/drawing/2014/main" id="{C3E8D51E-0A26-D125-5A87-956FEFAADC27}"/>
              </a:ext>
            </a:extLst>
          </p:cNvPr>
          <p:cNvSpPr txBox="1">
            <a:spLocks noGrp="1"/>
          </p:cNvSpPr>
          <p:nvPr>
            <p:ph type="sldNum" sz="quarter" idx="8"/>
          </p:nvPr>
        </p:nvSpPr>
        <p:spPr/>
        <p:txBody>
          <a:bodyPr/>
          <a:lstStyle/>
          <a:p>
            <a:pPr lvl="0"/>
            <a:fld id="{18520572-E47F-495D-BC73-30A0356C5245}" type="slidenum">
              <a:t>15</a:t>
            </a:fld>
            <a:endParaRPr lang="sv-FI"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51;p10:notes">
            <a:extLst>
              <a:ext uri="{FF2B5EF4-FFF2-40B4-BE49-F238E27FC236}">
                <a16:creationId xmlns:a16="http://schemas.microsoft.com/office/drawing/2014/main" id="{31060316-8544-1B54-CF44-CFEDA74B3890}"/>
              </a:ext>
            </a:extLst>
          </p:cNvPr>
          <p:cNvSpPr txBox="1">
            <a:spLocks noGrp="1"/>
          </p:cNvSpPr>
          <p:nvPr>
            <p:ph type="body" sz="quarter" idx="1"/>
          </p:nvPr>
        </p:nvSpPr>
        <p:spPr/>
        <p:txBody>
          <a:bodyPr/>
          <a:lstStyle/>
          <a:p>
            <a:endParaRPr lang="sv-FI"/>
          </a:p>
        </p:txBody>
      </p:sp>
      <p:sp>
        <p:nvSpPr>
          <p:cNvPr id="3" name="Google Shape;152;p10:notes">
            <a:extLst>
              <a:ext uri="{FF2B5EF4-FFF2-40B4-BE49-F238E27FC236}">
                <a16:creationId xmlns:a16="http://schemas.microsoft.com/office/drawing/2014/main" id="{85585C02-D0BF-C9DF-EC80-7883A5D844D4}"/>
              </a:ext>
            </a:extLst>
          </p:cNvPr>
          <p:cNvSpPr>
            <a:spLocks noGrp="1" noRot="1" noChangeAspect="1"/>
          </p:cNvSpPr>
          <p:nvPr>
            <p:ph type="sldImg"/>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57;p11:notes">
            <a:extLst>
              <a:ext uri="{FF2B5EF4-FFF2-40B4-BE49-F238E27FC236}">
                <a16:creationId xmlns:a16="http://schemas.microsoft.com/office/drawing/2014/main" id="{DBD0E0DC-4EAA-51E4-8210-7C7A4930D4EE}"/>
              </a:ext>
            </a:extLst>
          </p:cNvPr>
          <p:cNvSpPr txBox="1">
            <a:spLocks noGrp="1"/>
          </p:cNvSpPr>
          <p:nvPr>
            <p:ph type="body" sz="quarter" idx="1"/>
          </p:nvPr>
        </p:nvSpPr>
        <p:spPr/>
        <p:txBody>
          <a:bodyPr/>
          <a:lstStyle/>
          <a:p>
            <a:endParaRPr lang="sv-FI"/>
          </a:p>
        </p:txBody>
      </p:sp>
      <p:sp>
        <p:nvSpPr>
          <p:cNvPr id="3" name="Google Shape;158;p11:notes">
            <a:extLst>
              <a:ext uri="{FF2B5EF4-FFF2-40B4-BE49-F238E27FC236}">
                <a16:creationId xmlns:a16="http://schemas.microsoft.com/office/drawing/2014/main" id="{176AD0BB-6812-99CE-67EB-E90B1158BBB2}"/>
              </a:ext>
            </a:extLst>
          </p:cNvPr>
          <p:cNvSpPr>
            <a:spLocks noGrp="1" noRot="1" noChangeAspect="1"/>
          </p:cNvSpPr>
          <p:nvPr>
            <p:ph type="sldImg"/>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64;p12:notes">
            <a:extLst>
              <a:ext uri="{FF2B5EF4-FFF2-40B4-BE49-F238E27FC236}">
                <a16:creationId xmlns:a16="http://schemas.microsoft.com/office/drawing/2014/main" id="{931F7097-1DB4-41AC-8C81-E0EF484C3053}"/>
              </a:ext>
            </a:extLst>
          </p:cNvPr>
          <p:cNvSpPr txBox="1">
            <a:spLocks noGrp="1"/>
          </p:cNvSpPr>
          <p:nvPr>
            <p:ph type="body" sz="quarter" idx="1"/>
          </p:nvPr>
        </p:nvSpPr>
        <p:spPr/>
        <p:txBody>
          <a:bodyPr/>
          <a:lstStyle/>
          <a:p>
            <a:endParaRPr lang="sv-FI"/>
          </a:p>
        </p:txBody>
      </p:sp>
      <p:sp>
        <p:nvSpPr>
          <p:cNvPr id="3" name="Google Shape;165;p12:notes">
            <a:extLst>
              <a:ext uri="{FF2B5EF4-FFF2-40B4-BE49-F238E27FC236}">
                <a16:creationId xmlns:a16="http://schemas.microsoft.com/office/drawing/2014/main" id="{43C8E64B-26EC-8CF2-B43F-8B0B2B928753}"/>
              </a:ext>
            </a:extLst>
          </p:cNvPr>
          <p:cNvSpPr>
            <a:spLocks noGrp="1" noRot="1" noChangeAspect="1"/>
          </p:cNvSpPr>
          <p:nvPr>
            <p:ph type="sldImg"/>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70;p13:notes">
            <a:extLst>
              <a:ext uri="{FF2B5EF4-FFF2-40B4-BE49-F238E27FC236}">
                <a16:creationId xmlns:a16="http://schemas.microsoft.com/office/drawing/2014/main" id="{A5E12787-9CDD-11DF-83AE-FC2C9DA638CA}"/>
              </a:ext>
            </a:extLst>
          </p:cNvPr>
          <p:cNvSpPr txBox="1">
            <a:spLocks noGrp="1"/>
          </p:cNvSpPr>
          <p:nvPr>
            <p:ph type="body" sz="quarter" idx="1"/>
          </p:nvPr>
        </p:nvSpPr>
        <p:spPr/>
        <p:txBody>
          <a:bodyPr/>
          <a:lstStyle/>
          <a:p>
            <a:endParaRPr lang="sv-FI"/>
          </a:p>
        </p:txBody>
      </p:sp>
      <p:sp>
        <p:nvSpPr>
          <p:cNvPr id="3" name="Google Shape;171;p13:notes">
            <a:extLst>
              <a:ext uri="{FF2B5EF4-FFF2-40B4-BE49-F238E27FC236}">
                <a16:creationId xmlns:a16="http://schemas.microsoft.com/office/drawing/2014/main" id="{B73DE924-3C4C-9C09-92B3-CAB60BFE2465}"/>
              </a:ext>
            </a:extLst>
          </p:cNvPr>
          <p:cNvSpPr>
            <a:spLocks noGrp="1" noRot="1" noChangeAspect="1"/>
          </p:cNvSpPr>
          <p:nvPr>
            <p:ph type="sldImg"/>
          </p:nvPr>
        </p:nvSpPr>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76;p14:notes">
            <a:extLst>
              <a:ext uri="{FF2B5EF4-FFF2-40B4-BE49-F238E27FC236}">
                <a16:creationId xmlns:a16="http://schemas.microsoft.com/office/drawing/2014/main" id="{A51AB68E-EA2B-2393-AD7E-2247CA188A02}"/>
              </a:ext>
            </a:extLst>
          </p:cNvPr>
          <p:cNvSpPr txBox="1">
            <a:spLocks noGrp="1"/>
          </p:cNvSpPr>
          <p:nvPr>
            <p:ph type="body" sz="quarter" idx="1"/>
          </p:nvPr>
        </p:nvSpPr>
        <p:spPr/>
        <p:txBody>
          <a:bodyPr/>
          <a:lstStyle/>
          <a:p>
            <a:endParaRPr lang="sv-FI"/>
          </a:p>
        </p:txBody>
      </p:sp>
      <p:sp>
        <p:nvSpPr>
          <p:cNvPr id="3" name="Google Shape;177;p14:notes">
            <a:extLst>
              <a:ext uri="{FF2B5EF4-FFF2-40B4-BE49-F238E27FC236}">
                <a16:creationId xmlns:a16="http://schemas.microsoft.com/office/drawing/2014/main" id="{321CA90F-17EE-8752-DDEE-6C67F425EE1E}"/>
              </a:ext>
            </a:extLst>
          </p:cNvPr>
          <p:cNvSpPr>
            <a:spLocks noGrp="1" noRot="1" noChangeAspect="1"/>
          </p:cNvSpPr>
          <p:nvPr>
            <p:ph type="sldImg"/>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82;p15:notes">
            <a:extLst>
              <a:ext uri="{FF2B5EF4-FFF2-40B4-BE49-F238E27FC236}">
                <a16:creationId xmlns:a16="http://schemas.microsoft.com/office/drawing/2014/main" id="{2155C26A-2D4A-02D0-56A1-DE78BD3A00B7}"/>
              </a:ext>
            </a:extLst>
          </p:cNvPr>
          <p:cNvSpPr txBox="1">
            <a:spLocks noGrp="1"/>
          </p:cNvSpPr>
          <p:nvPr>
            <p:ph type="body" sz="quarter" idx="1"/>
          </p:nvPr>
        </p:nvSpPr>
        <p:spPr/>
        <p:txBody>
          <a:bodyPr/>
          <a:lstStyle/>
          <a:p>
            <a:endParaRPr lang="sv-FI"/>
          </a:p>
        </p:txBody>
      </p:sp>
      <p:sp>
        <p:nvSpPr>
          <p:cNvPr id="3" name="Google Shape;183;p15:notes">
            <a:extLst>
              <a:ext uri="{FF2B5EF4-FFF2-40B4-BE49-F238E27FC236}">
                <a16:creationId xmlns:a16="http://schemas.microsoft.com/office/drawing/2014/main" id="{CA23CDE9-3F97-9D50-8F6A-C1A52354D9AC}"/>
              </a:ext>
            </a:extLst>
          </p:cNvPr>
          <p:cNvSpPr>
            <a:spLocks noGrp="1" noRot="1" noChangeAspect="1"/>
          </p:cNvSpPr>
          <p:nvPr>
            <p:ph type="sldImg"/>
          </p:nvPr>
        </p:nvSpPr>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94;p17:notes">
            <a:extLst>
              <a:ext uri="{FF2B5EF4-FFF2-40B4-BE49-F238E27FC236}">
                <a16:creationId xmlns:a16="http://schemas.microsoft.com/office/drawing/2014/main" id="{C3AF179E-16A8-6373-7027-7273510D3638}"/>
              </a:ext>
            </a:extLst>
          </p:cNvPr>
          <p:cNvSpPr txBox="1">
            <a:spLocks noGrp="1"/>
          </p:cNvSpPr>
          <p:nvPr>
            <p:ph type="body" sz="quarter" idx="1"/>
          </p:nvPr>
        </p:nvSpPr>
        <p:spPr/>
        <p:txBody>
          <a:bodyPr/>
          <a:lstStyle/>
          <a:p>
            <a:endParaRPr lang="sv-FI"/>
          </a:p>
        </p:txBody>
      </p:sp>
      <p:sp>
        <p:nvSpPr>
          <p:cNvPr id="3" name="Google Shape;195;p17:notes">
            <a:extLst>
              <a:ext uri="{FF2B5EF4-FFF2-40B4-BE49-F238E27FC236}">
                <a16:creationId xmlns:a16="http://schemas.microsoft.com/office/drawing/2014/main" id="{CE41EC27-983E-FB3B-76B1-96006CA9C413}"/>
              </a:ext>
            </a:extLst>
          </p:cNvPr>
          <p:cNvSpPr>
            <a:spLocks noGrp="1" noRot="1" noChangeAspect="1"/>
          </p:cNvSpPr>
          <p:nvPr>
            <p:ph type="sldImg"/>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00;p18:notes">
            <a:extLst>
              <a:ext uri="{FF2B5EF4-FFF2-40B4-BE49-F238E27FC236}">
                <a16:creationId xmlns:a16="http://schemas.microsoft.com/office/drawing/2014/main" id="{91329A00-81DA-9F1B-785E-2BF1689EB78D}"/>
              </a:ext>
            </a:extLst>
          </p:cNvPr>
          <p:cNvSpPr txBox="1">
            <a:spLocks noGrp="1"/>
          </p:cNvSpPr>
          <p:nvPr>
            <p:ph type="body" sz="quarter" idx="1"/>
          </p:nvPr>
        </p:nvSpPr>
        <p:spPr/>
        <p:txBody>
          <a:bodyPr/>
          <a:lstStyle/>
          <a:p>
            <a:endParaRPr lang="sv-FI"/>
          </a:p>
        </p:txBody>
      </p:sp>
      <p:sp>
        <p:nvSpPr>
          <p:cNvPr id="3" name="Google Shape;201;p18:notes">
            <a:extLst>
              <a:ext uri="{FF2B5EF4-FFF2-40B4-BE49-F238E27FC236}">
                <a16:creationId xmlns:a16="http://schemas.microsoft.com/office/drawing/2014/main" id="{A64254E8-1C91-83B0-1FBD-7949998BE5E5}"/>
              </a:ext>
            </a:extLst>
          </p:cNvPr>
          <p:cNvSpPr>
            <a:spLocks noGrp="1" noRot="1" noChangeAspect="1"/>
          </p:cNvSpPr>
          <p:nvPr>
            <p:ph type="sldImg"/>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96;p2:notes">
            <a:extLst>
              <a:ext uri="{FF2B5EF4-FFF2-40B4-BE49-F238E27FC236}">
                <a16:creationId xmlns:a16="http://schemas.microsoft.com/office/drawing/2014/main" id="{C3D0F262-2561-1F80-0641-235ADC42D0E7}"/>
              </a:ext>
            </a:extLst>
          </p:cNvPr>
          <p:cNvSpPr txBox="1">
            <a:spLocks noGrp="1"/>
          </p:cNvSpPr>
          <p:nvPr>
            <p:ph type="body" sz="quarter" idx="1"/>
          </p:nvPr>
        </p:nvSpPr>
        <p:spPr/>
        <p:txBody>
          <a:bodyPr/>
          <a:lstStyle/>
          <a:p>
            <a:endParaRPr lang="sv-FI"/>
          </a:p>
        </p:txBody>
      </p:sp>
      <p:sp>
        <p:nvSpPr>
          <p:cNvPr id="3" name="Google Shape;97;p2:notes">
            <a:extLst>
              <a:ext uri="{FF2B5EF4-FFF2-40B4-BE49-F238E27FC236}">
                <a16:creationId xmlns:a16="http://schemas.microsoft.com/office/drawing/2014/main" id="{0FF6D7AD-A06F-CB8B-1D8B-892D26104D9A}"/>
              </a:ext>
            </a:extLst>
          </p:cNvPr>
          <p:cNvSpPr>
            <a:spLocks noGrp="1" noRot="1" noChangeAspect="1"/>
          </p:cNvSpPr>
          <p:nvPr>
            <p:ph type="sldImg"/>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06;p19:notes">
            <a:extLst>
              <a:ext uri="{FF2B5EF4-FFF2-40B4-BE49-F238E27FC236}">
                <a16:creationId xmlns:a16="http://schemas.microsoft.com/office/drawing/2014/main" id="{C2DBA774-8E63-CA3F-B50F-65D2F02AD8B8}"/>
              </a:ext>
            </a:extLst>
          </p:cNvPr>
          <p:cNvSpPr txBox="1">
            <a:spLocks noGrp="1"/>
          </p:cNvSpPr>
          <p:nvPr>
            <p:ph type="body" sz="quarter" idx="1"/>
          </p:nvPr>
        </p:nvSpPr>
        <p:spPr/>
        <p:txBody>
          <a:bodyPr/>
          <a:lstStyle/>
          <a:p>
            <a:endParaRPr lang="sv-FI"/>
          </a:p>
        </p:txBody>
      </p:sp>
      <p:sp>
        <p:nvSpPr>
          <p:cNvPr id="3" name="Google Shape;207;p19:notes">
            <a:extLst>
              <a:ext uri="{FF2B5EF4-FFF2-40B4-BE49-F238E27FC236}">
                <a16:creationId xmlns:a16="http://schemas.microsoft.com/office/drawing/2014/main" id="{916EE729-99A6-E9C0-1295-6D4E92ABB1B9}"/>
              </a:ext>
            </a:extLst>
          </p:cNvPr>
          <p:cNvSpPr>
            <a:spLocks noGrp="1" noRot="1" noChangeAspect="1"/>
          </p:cNvSpPr>
          <p:nvPr>
            <p:ph type="sldImg"/>
          </p:nvPr>
        </p:nvSpPr>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12;p20:notes">
            <a:extLst>
              <a:ext uri="{FF2B5EF4-FFF2-40B4-BE49-F238E27FC236}">
                <a16:creationId xmlns:a16="http://schemas.microsoft.com/office/drawing/2014/main" id="{F1D35226-D562-F2E7-61BD-6F52FA28E143}"/>
              </a:ext>
            </a:extLst>
          </p:cNvPr>
          <p:cNvSpPr txBox="1">
            <a:spLocks noGrp="1"/>
          </p:cNvSpPr>
          <p:nvPr>
            <p:ph type="body" sz="quarter" idx="1"/>
          </p:nvPr>
        </p:nvSpPr>
        <p:spPr/>
        <p:txBody>
          <a:bodyPr/>
          <a:lstStyle/>
          <a:p>
            <a:endParaRPr lang="sv-FI"/>
          </a:p>
        </p:txBody>
      </p:sp>
      <p:sp>
        <p:nvSpPr>
          <p:cNvPr id="3" name="Google Shape;213;p20:notes">
            <a:extLst>
              <a:ext uri="{FF2B5EF4-FFF2-40B4-BE49-F238E27FC236}">
                <a16:creationId xmlns:a16="http://schemas.microsoft.com/office/drawing/2014/main" id="{74B67652-8773-606F-381A-E17628299E90}"/>
              </a:ext>
            </a:extLst>
          </p:cNvPr>
          <p:cNvSpPr>
            <a:spLocks noGrp="1" noRot="1" noChangeAspect="1"/>
          </p:cNvSpPr>
          <p:nvPr>
            <p:ph type="sldImg"/>
          </p:nvPr>
        </p:nvSpPr>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18;p21:notes">
            <a:extLst>
              <a:ext uri="{FF2B5EF4-FFF2-40B4-BE49-F238E27FC236}">
                <a16:creationId xmlns:a16="http://schemas.microsoft.com/office/drawing/2014/main" id="{D396A7C5-2D4E-00AA-BB97-C8A6DDFFF7D3}"/>
              </a:ext>
            </a:extLst>
          </p:cNvPr>
          <p:cNvSpPr txBox="1">
            <a:spLocks noGrp="1"/>
          </p:cNvSpPr>
          <p:nvPr>
            <p:ph type="body" sz="quarter" idx="1"/>
          </p:nvPr>
        </p:nvSpPr>
        <p:spPr/>
        <p:txBody>
          <a:bodyPr/>
          <a:lstStyle/>
          <a:p>
            <a:endParaRPr lang="sv-FI"/>
          </a:p>
        </p:txBody>
      </p:sp>
      <p:sp>
        <p:nvSpPr>
          <p:cNvPr id="3" name="Google Shape;219;p21:notes">
            <a:extLst>
              <a:ext uri="{FF2B5EF4-FFF2-40B4-BE49-F238E27FC236}">
                <a16:creationId xmlns:a16="http://schemas.microsoft.com/office/drawing/2014/main" id="{5300192F-470A-F486-275B-4148D17D4BAA}"/>
              </a:ext>
            </a:extLst>
          </p:cNvPr>
          <p:cNvSpPr>
            <a:spLocks noGrp="1" noRot="1" noChangeAspect="1"/>
          </p:cNvSpPr>
          <p:nvPr>
            <p:ph type="sldImg"/>
          </p:nvPr>
        </p:nvSpPr>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24;p22:notes">
            <a:extLst>
              <a:ext uri="{FF2B5EF4-FFF2-40B4-BE49-F238E27FC236}">
                <a16:creationId xmlns:a16="http://schemas.microsoft.com/office/drawing/2014/main" id="{2D710F0D-4BE9-AD68-C256-6E94981A479D}"/>
              </a:ext>
            </a:extLst>
          </p:cNvPr>
          <p:cNvSpPr txBox="1">
            <a:spLocks noGrp="1"/>
          </p:cNvSpPr>
          <p:nvPr>
            <p:ph type="body" sz="quarter" idx="1"/>
          </p:nvPr>
        </p:nvSpPr>
        <p:spPr/>
        <p:txBody>
          <a:bodyPr/>
          <a:lstStyle/>
          <a:p>
            <a:endParaRPr lang="sv-FI"/>
          </a:p>
        </p:txBody>
      </p:sp>
      <p:sp>
        <p:nvSpPr>
          <p:cNvPr id="3" name="Google Shape;225;p22:notes">
            <a:extLst>
              <a:ext uri="{FF2B5EF4-FFF2-40B4-BE49-F238E27FC236}">
                <a16:creationId xmlns:a16="http://schemas.microsoft.com/office/drawing/2014/main" id="{F024F120-5885-157D-B265-A143690785CB}"/>
              </a:ext>
            </a:extLst>
          </p:cNvPr>
          <p:cNvSpPr>
            <a:spLocks noGrp="1" noRot="1" noChangeAspect="1"/>
          </p:cNvSpPr>
          <p:nvPr>
            <p:ph type="sldImg"/>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02;p3:notes">
            <a:extLst>
              <a:ext uri="{FF2B5EF4-FFF2-40B4-BE49-F238E27FC236}">
                <a16:creationId xmlns:a16="http://schemas.microsoft.com/office/drawing/2014/main" id="{33EBDE75-E051-61D0-FA83-D34CBA0956EB}"/>
              </a:ext>
            </a:extLst>
          </p:cNvPr>
          <p:cNvSpPr txBox="1">
            <a:spLocks noGrp="1"/>
          </p:cNvSpPr>
          <p:nvPr>
            <p:ph type="body" sz="quarter" idx="1"/>
          </p:nvPr>
        </p:nvSpPr>
        <p:spPr/>
        <p:txBody>
          <a:bodyPr/>
          <a:lstStyle/>
          <a:p>
            <a:endParaRPr lang="sv-FI"/>
          </a:p>
        </p:txBody>
      </p:sp>
      <p:sp>
        <p:nvSpPr>
          <p:cNvPr id="3" name="Google Shape;103;p3:notes">
            <a:extLst>
              <a:ext uri="{FF2B5EF4-FFF2-40B4-BE49-F238E27FC236}">
                <a16:creationId xmlns:a16="http://schemas.microsoft.com/office/drawing/2014/main" id="{D5B45B50-24A5-E0EE-4B62-BAF16B674369}"/>
              </a:ext>
            </a:extLst>
          </p:cNvPr>
          <p:cNvSpPr>
            <a:spLocks noGrp="1" noRot="1" noChangeAspect="1"/>
          </p:cNvSpPr>
          <p:nvPr>
            <p:ph type="sldImg"/>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08;p4:notes">
            <a:extLst>
              <a:ext uri="{FF2B5EF4-FFF2-40B4-BE49-F238E27FC236}">
                <a16:creationId xmlns:a16="http://schemas.microsoft.com/office/drawing/2014/main" id="{3361D42E-80CE-54C8-E562-A43F64442E0A}"/>
              </a:ext>
            </a:extLst>
          </p:cNvPr>
          <p:cNvSpPr txBox="1">
            <a:spLocks noGrp="1"/>
          </p:cNvSpPr>
          <p:nvPr>
            <p:ph type="body" sz="quarter" idx="1"/>
          </p:nvPr>
        </p:nvSpPr>
        <p:spPr/>
        <p:txBody>
          <a:bodyPr/>
          <a:lstStyle/>
          <a:p>
            <a:endParaRPr lang="sv-FI"/>
          </a:p>
        </p:txBody>
      </p:sp>
      <p:sp>
        <p:nvSpPr>
          <p:cNvPr id="3" name="Google Shape;109;p4:notes">
            <a:extLst>
              <a:ext uri="{FF2B5EF4-FFF2-40B4-BE49-F238E27FC236}">
                <a16:creationId xmlns:a16="http://schemas.microsoft.com/office/drawing/2014/main" id="{3A5671A8-9016-7C96-5D99-402E65B8F63B}"/>
              </a:ext>
            </a:extLst>
          </p:cNvPr>
          <p:cNvSpPr>
            <a:spLocks noGrp="1" noRot="1" noChangeAspect="1"/>
          </p:cNvSpPr>
          <p:nvPr>
            <p:ph type="sldImg"/>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27;p6:notes">
            <a:extLst>
              <a:ext uri="{FF2B5EF4-FFF2-40B4-BE49-F238E27FC236}">
                <a16:creationId xmlns:a16="http://schemas.microsoft.com/office/drawing/2014/main" id="{B148FF2C-C5BD-D076-AB38-5B9A09BDEC28}"/>
              </a:ext>
            </a:extLst>
          </p:cNvPr>
          <p:cNvSpPr txBox="1">
            <a:spLocks noGrp="1"/>
          </p:cNvSpPr>
          <p:nvPr>
            <p:ph type="body" sz="quarter" idx="1"/>
          </p:nvPr>
        </p:nvSpPr>
        <p:spPr/>
        <p:txBody>
          <a:bodyPr/>
          <a:lstStyle/>
          <a:p>
            <a:endParaRPr lang="sv-FI"/>
          </a:p>
        </p:txBody>
      </p:sp>
      <p:sp>
        <p:nvSpPr>
          <p:cNvPr id="3" name="Google Shape;128;p6:notes">
            <a:extLst>
              <a:ext uri="{FF2B5EF4-FFF2-40B4-BE49-F238E27FC236}">
                <a16:creationId xmlns:a16="http://schemas.microsoft.com/office/drawing/2014/main" id="{237543BC-3D38-FADC-9A11-49C15C48C5CA}"/>
              </a:ext>
            </a:extLst>
          </p:cNvPr>
          <p:cNvSpPr>
            <a:spLocks noGrp="1" noRot="1" noChangeAspect="1"/>
          </p:cNvSpPr>
          <p:nvPr>
            <p:ph type="sldImg"/>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33;p7:notes">
            <a:extLst>
              <a:ext uri="{FF2B5EF4-FFF2-40B4-BE49-F238E27FC236}">
                <a16:creationId xmlns:a16="http://schemas.microsoft.com/office/drawing/2014/main" id="{09D96F0C-5FED-690E-1DEB-6A1AC5076558}"/>
              </a:ext>
            </a:extLst>
          </p:cNvPr>
          <p:cNvSpPr txBox="1">
            <a:spLocks noGrp="1"/>
          </p:cNvSpPr>
          <p:nvPr>
            <p:ph type="body" sz="quarter" idx="1"/>
          </p:nvPr>
        </p:nvSpPr>
        <p:spPr/>
        <p:txBody>
          <a:bodyPr/>
          <a:lstStyle/>
          <a:p>
            <a:endParaRPr lang="sv-FI"/>
          </a:p>
        </p:txBody>
      </p:sp>
      <p:sp>
        <p:nvSpPr>
          <p:cNvPr id="3" name="Google Shape;134;p7:notes">
            <a:extLst>
              <a:ext uri="{FF2B5EF4-FFF2-40B4-BE49-F238E27FC236}">
                <a16:creationId xmlns:a16="http://schemas.microsoft.com/office/drawing/2014/main" id="{0D8DDC80-E247-6D53-17C4-E7FF0861315F}"/>
              </a:ext>
            </a:extLst>
          </p:cNvPr>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38;p8:notes">
            <a:extLst>
              <a:ext uri="{FF2B5EF4-FFF2-40B4-BE49-F238E27FC236}">
                <a16:creationId xmlns:a16="http://schemas.microsoft.com/office/drawing/2014/main" id="{E77876D3-55B2-675A-CCB7-671918B61C84}"/>
              </a:ext>
            </a:extLst>
          </p:cNvPr>
          <p:cNvSpPr txBox="1">
            <a:spLocks noGrp="1"/>
          </p:cNvSpPr>
          <p:nvPr>
            <p:ph type="body" sz="quarter" idx="1"/>
          </p:nvPr>
        </p:nvSpPr>
        <p:spPr/>
        <p:txBody>
          <a:bodyPr/>
          <a:lstStyle/>
          <a:p>
            <a:endParaRPr lang="sv-FI"/>
          </a:p>
        </p:txBody>
      </p:sp>
      <p:sp>
        <p:nvSpPr>
          <p:cNvPr id="3" name="Google Shape;139;p8:notes">
            <a:extLst>
              <a:ext uri="{FF2B5EF4-FFF2-40B4-BE49-F238E27FC236}">
                <a16:creationId xmlns:a16="http://schemas.microsoft.com/office/drawing/2014/main" id="{ECB2F898-EEF8-60CF-0946-748DAE0DE3D8}"/>
              </a:ext>
            </a:extLst>
          </p:cNvPr>
          <p:cNvSpPr>
            <a:spLocks noGrp="1" noRot="1" noChangeAspect="1"/>
          </p:cNvSpPr>
          <p:nvPr>
            <p:ph type="sldImg"/>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14;g1e00566143e_0_0:notes">
            <a:extLst>
              <a:ext uri="{FF2B5EF4-FFF2-40B4-BE49-F238E27FC236}">
                <a16:creationId xmlns:a16="http://schemas.microsoft.com/office/drawing/2014/main" id="{F3D8FB17-A6C7-7863-FC51-6F9042353546}"/>
              </a:ext>
            </a:extLst>
          </p:cNvPr>
          <p:cNvSpPr>
            <a:spLocks noGrp="1" noRot="1" noChangeAspect="1"/>
          </p:cNvSpPr>
          <p:nvPr>
            <p:ph type="sldImg"/>
          </p:nvPr>
        </p:nvSpPr>
        <p:spPr/>
      </p:sp>
      <p:sp>
        <p:nvSpPr>
          <p:cNvPr id="3" name="Google Shape;115;g1e00566143e_0_0:notes">
            <a:extLst>
              <a:ext uri="{FF2B5EF4-FFF2-40B4-BE49-F238E27FC236}">
                <a16:creationId xmlns:a16="http://schemas.microsoft.com/office/drawing/2014/main" id="{FED065AE-433A-2755-9E03-CBA16AF5C105}"/>
              </a:ext>
            </a:extLst>
          </p:cNvPr>
          <p:cNvSpPr txBox="1">
            <a:spLocks noGrp="1"/>
          </p:cNvSpPr>
          <p:nvPr>
            <p:ph type="body" sz="quarter" idx="1"/>
          </p:nvPr>
        </p:nvSpPr>
        <p:spPr/>
        <p:txBody>
          <a:bodyPr/>
          <a:lstStyle/>
          <a:p>
            <a:endParaRPr lang="sv-FI"/>
          </a:p>
        </p:txBody>
      </p:sp>
      <p:sp>
        <p:nvSpPr>
          <p:cNvPr id="4" name="Google Shape;116;g1e00566143e_0_0:notes">
            <a:extLst>
              <a:ext uri="{FF2B5EF4-FFF2-40B4-BE49-F238E27FC236}">
                <a16:creationId xmlns:a16="http://schemas.microsoft.com/office/drawing/2014/main" id="{2E3A2575-13B1-CAE9-1B1C-DF81F6E57A58}"/>
              </a:ext>
            </a:extLst>
          </p:cNvPr>
          <p:cNvSpPr txBox="1">
            <a:spLocks noGrp="1"/>
          </p:cNvSpPr>
          <p:nvPr>
            <p:ph type="sldNum" sz="quarter" idx="8"/>
          </p:nvPr>
        </p:nvSpPr>
        <p:spPr/>
        <p:txBody>
          <a:bodyPr/>
          <a:lstStyle/>
          <a:p>
            <a:pPr lvl="0"/>
            <a:fld id="{3F30F508-AF0D-435F-AC39-12F9717E66FA}" type="slidenum">
              <a:t>10</a:t>
            </a:fld>
            <a:endParaRPr lang="sv-FI"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88;p16:notes">
            <a:extLst>
              <a:ext uri="{FF2B5EF4-FFF2-40B4-BE49-F238E27FC236}">
                <a16:creationId xmlns:a16="http://schemas.microsoft.com/office/drawing/2014/main" id="{FF8854FF-641C-52C6-BD34-7F55B57594CB}"/>
              </a:ext>
            </a:extLst>
          </p:cNvPr>
          <p:cNvSpPr txBox="1">
            <a:spLocks noGrp="1"/>
          </p:cNvSpPr>
          <p:nvPr>
            <p:ph type="body" sz="quarter" idx="1"/>
          </p:nvPr>
        </p:nvSpPr>
        <p:spPr/>
        <p:txBody>
          <a:bodyPr/>
          <a:lstStyle/>
          <a:p>
            <a:endParaRPr lang="sv-FI"/>
          </a:p>
        </p:txBody>
      </p:sp>
      <p:sp>
        <p:nvSpPr>
          <p:cNvPr id="3" name="Google Shape;189;p16:notes">
            <a:extLst>
              <a:ext uri="{FF2B5EF4-FFF2-40B4-BE49-F238E27FC236}">
                <a16:creationId xmlns:a16="http://schemas.microsoft.com/office/drawing/2014/main" id="{C1CB55E7-216E-FE44-8F41-C23F98653042}"/>
              </a:ext>
            </a:extLst>
          </p:cNvPr>
          <p:cNvSpPr>
            <a:spLocks noGrp="1" noRot="1" noChangeAspect="1"/>
          </p:cNvSpPr>
          <p:nvPr>
            <p:ph type="sldImg"/>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OBJECT">
    <p:spTree>
      <p:nvGrpSpPr>
        <p:cNvPr id="1" name=""/>
        <p:cNvGrpSpPr/>
        <p:nvPr/>
      </p:nvGrpSpPr>
      <p:grpSpPr>
        <a:xfrm>
          <a:off x="0" y="0"/>
          <a:ext cx="0" cy="0"/>
          <a:chOff x="0" y="0"/>
          <a:chExt cx="0" cy="0"/>
        </a:xfrm>
      </p:grpSpPr>
      <p:sp>
        <p:nvSpPr>
          <p:cNvPr id="2" name="Google Shape;22;p24">
            <a:extLst>
              <a:ext uri="{FF2B5EF4-FFF2-40B4-BE49-F238E27FC236}">
                <a16:creationId xmlns:a16="http://schemas.microsoft.com/office/drawing/2014/main" id="{8FE5B232-EF64-019E-D382-450A57C68721}"/>
              </a:ext>
            </a:extLst>
          </p:cNvPr>
          <p:cNvSpPr txBox="1">
            <a:spLocks noGrp="1"/>
          </p:cNvSpPr>
          <p:nvPr>
            <p:ph type="ftr" sz="quarter" idx="9"/>
          </p:nvPr>
        </p:nvSpPr>
        <p:spPr/>
        <p:txBody>
          <a:bodyPr/>
          <a:lstStyle>
            <a:lvl1pPr>
              <a:defRPr/>
            </a:lvl1pPr>
          </a:lstStyle>
          <a:p>
            <a:pPr lvl="0"/>
            <a:endParaRPr lang="sv-FI"/>
          </a:p>
        </p:txBody>
      </p:sp>
      <p:sp>
        <p:nvSpPr>
          <p:cNvPr id="3" name="Google Shape;23;p24">
            <a:extLst>
              <a:ext uri="{FF2B5EF4-FFF2-40B4-BE49-F238E27FC236}">
                <a16:creationId xmlns:a16="http://schemas.microsoft.com/office/drawing/2014/main" id="{4341D6CF-2441-CB52-772F-4463AED1C04D}"/>
              </a:ext>
            </a:extLst>
          </p:cNvPr>
          <p:cNvSpPr txBox="1">
            <a:spLocks noGrp="1"/>
          </p:cNvSpPr>
          <p:nvPr>
            <p:ph type="sldNum" sz="quarter" idx="8"/>
          </p:nvPr>
        </p:nvSpPr>
        <p:spPr/>
        <p:txBody>
          <a:bodyPr/>
          <a:lstStyle>
            <a:lvl1pPr>
              <a:defRPr/>
            </a:lvl1pPr>
          </a:lstStyle>
          <a:p>
            <a:pPr lvl="0"/>
            <a:fld id="{61458E98-578F-45C6-A52C-9F5EB8BCF178}" type="slidenum">
              <a:t>‹#›</a:t>
            </a:fld>
            <a:endParaRPr lang="sv-FI"/>
          </a:p>
        </p:txBody>
      </p:sp>
    </p:spTree>
    <p:extLst>
      <p:ext uri="{BB962C8B-B14F-4D97-AF65-F5344CB8AC3E}">
        <p14:creationId xmlns:p14="http://schemas.microsoft.com/office/powerpoint/2010/main" val="234155304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ERTICAL_TEXT">
    <p:spTree>
      <p:nvGrpSpPr>
        <p:cNvPr id="1" name=""/>
        <p:cNvGrpSpPr/>
        <p:nvPr/>
      </p:nvGrpSpPr>
      <p:grpSpPr>
        <a:xfrm>
          <a:off x="0" y="0"/>
          <a:ext cx="0" cy="0"/>
          <a:chOff x="0" y="0"/>
          <a:chExt cx="0" cy="0"/>
        </a:xfrm>
      </p:grpSpPr>
      <p:sp>
        <p:nvSpPr>
          <p:cNvPr id="2" name="Google Shape;81;p33">
            <a:extLst>
              <a:ext uri="{FF2B5EF4-FFF2-40B4-BE49-F238E27FC236}">
                <a16:creationId xmlns:a16="http://schemas.microsoft.com/office/drawing/2014/main" id="{85DA4EAF-3F44-5E25-0B28-EA41B078F6C7}"/>
              </a:ext>
            </a:extLst>
          </p:cNvPr>
          <p:cNvSpPr txBox="1">
            <a:spLocks noGrp="1"/>
          </p:cNvSpPr>
          <p:nvPr>
            <p:ph type="ftr" sz="quarter" idx="9"/>
          </p:nvPr>
        </p:nvSpPr>
        <p:spPr/>
        <p:txBody>
          <a:bodyPr/>
          <a:lstStyle>
            <a:lvl1pPr>
              <a:defRPr/>
            </a:lvl1pPr>
          </a:lstStyle>
          <a:p>
            <a:pPr lvl="0"/>
            <a:endParaRPr lang="sv-FI"/>
          </a:p>
        </p:txBody>
      </p:sp>
      <p:sp>
        <p:nvSpPr>
          <p:cNvPr id="3" name="Google Shape;82;p33">
            <a:extLst>
              <a:ext uri="{FF2B5EF4-FFF2-40B4-BE49-F238E27FC236}">
                <a16:creationId xmlns:a16="http://schemas.microsoft.com/office/drawing/2014/main" id="{C251518B-8260-E4BE-314A-C86E356A7545}"/>
              </a:ext>
            </a:extLst>
          </p:cNvPr>
          <p:cNvSpPr txBox="1">
            <a:spLocks noGrp="1"/>
          </p:cNvSpPr>
          <p:nvPr>
            <p:ph type="sldNum" sz="quarter" idx="8"/>
          </p:nvPr>
        </p:nvSpPr>
        <p:spPr/>
        <p:txBody>
          <a:bodyPr/>
          <a:lstStyle>
            <a:lvl1pPr>
              <a:defRPr/>
            </a:lvl1pPr>
          </a:lstStyle>
          <a:p>
            <a:pPr lvl="0"/>
            <a:fld id="{C0E4A337-56FB-4226-8F5C-74879A643C5E}" type="slidenum">
              <a:t>‹#›</a:t>
            </a:fld>
            <a:endParaRPr lang="sv-FI"/>
          </a:p>
        </p:txBody>
      </p:sp>
    </p:spTree>
    <p:extLst>
      <p:ext uri="{BB962C8B-B14F-4D97-AF65-F5344CB8AC3E}">
        <p14:creationId xmlns:p14="http://schemas.microsoft.com/office/powerpoint/2010/main" val="203029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_TITLE_AND_VERTICAL_TEXT">
    <p:spTree>
      <p:nvGrpSpPr>
        <p:cNvPr id="1" name=""/>
        <p:cNvGrpSpPr/>
        <p:nvPr/>
      </p:nvGrpSpPr>
      <p:grpSpPr>
        <a:xfrm>
          <a:off x="0" y="0"/>
          <a:ext cx="0" cy="0"/>
          <a:chOff x="0" y="0"/>
          <a:chExt cx="0" cy="0"/>
        </a:xfrm>
      </p:grpSpPr>
      <p:sp>
        <p:nvSpPr>
          <p:cNvPr id="2" name="Google Shape;87;p34">
            <a:extLst>
              <a:ext uri="{FF2B5EF4-FFF2-40B4-BE49-F238E27FC236}">
                <a16:creationId xmlns:a16="http://schemas.microsoft.com/office/drawing/2014/main" id="{F5FDBCDB-AE79-50DB-D2A3-B0CF78DF40BD}"/>
              </a:ext>
            </a:extLst>
          </p:cNvPr>
          <p:cNvSpPr txBox="1">
            <a:spLocks noGrp="1"/>
          </p:cNvSpPr>
          <p:nvPr>
            <p:ph type="ftr" sz="quarter" idx="9"/>
          </p:nvPr>
        </p:nvSpPr>
        <p:spPr/>
        <p:txBody>
          <a:bodyPr/>
          <a:lstStyle>
            <a:lvl1pPr>
              <a:defRPr/>
            </a:lvl1pPr>
          </a:lstStyle>
          <a:p>
            <a:pPr lvl="0"/>
            <a:endParaRPr lang="sv-FI"/>
          </a:p>
        </p:txBody>
      </p:sp>
      <p:sp>
        <p:nvSpPr>
          <p:cNvPr id="3" name="Google Shape;88;p34">
            <a:extLst>
              <a:ext uri="{FF2B5EF4-FFF2-40B4-BE49-F238E27FC236}">
                <a16:creationId xmlns:a16="http://schemas.microsoft.com/office/drawing/2014/main" id="{31EFD436-5DFF-C977-731B-F833C6073DDC}"/>
              </a:ext>
            </a:extLst>
          </p:cNvPr>
          <p:cNvSpPr txBox="1">
            <a:spLocks noGrp="1"/>
          </p:cNvSpPr>
          <p:nvPr>
            <p:ph type="sldNum" sz="quarter" idx="8"/>
          </p:nvPr>
        </p:nvSpPr>
        <p:spPr/>
        <p:txBody>
          <a:bodyPr/>
          <a:lstStyle>
            <a:lvl1pPr>
              <a:defRPr/>
            </a:lvl1pPr>
          </a:lstStyle>
          <a:p>
            <a:pPr lvl="0"/>
            <a:fld id="{AF704DEF-FFBF-45CC-8274-A5F2D6657380}" type="slidenum">
              <a:t>‹#›</a:t>
            </a:fld>
            <a:endParaRPr lang="sv-FI"/>
          </a:p>
        </p:txBody>
      </p:sp>
    </p:spTree>
    <p:extLst>
      <p:ext uri="{BB962C8B-B14F-4D97-AF65-F5344CB8AC3E}">
        <p14:creationId xmlns:p14="http://schemas.microsoft.com/office/powerpoint/2010/main" val="362052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58625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2" name="Google Shape;29;p26" descr="SPF-pohja-2">
            <a:extLst>
              <a:ext uri="{FF2B5EF4-FFF2-40B4-BE49-F238E27FC236}">
                <a16:creationId xmlns:a16="http://schemas.microsoft.com/office/drawing/2014/main" id="{353A6B57-2516-6539-F2E7-BBF2FC454340}"/>
              </a:ext>
            </a:extLst>
          </p:cNvPr>
          <p:cNvPicPr>
            <a:picLocks noChangeAspect="1"/>
          </p:cNvPicPr>
          <p:nvPr/>
        </p:nvPicPr>
        <p:blipFill>
          <a:blip r:embed="rId2">
            <a:alphaModFix/>
          </a:blip>
          <a:srcRect l="2362" r="3148"/>
          <a:stretch>
            <a:fillRect/>
          </a:stretch>
        </p:blipFill>
        <p:spPr>
          <a:xfrm>
            <a:off x="0" y="0"/>
            <a:ext cx="9144000" cy="6851654"/>
          </a:xfrm>
          <a:prstGeom prst="rect">
            <a:avLst/>
          </a:prstGeom>
          <a:noFill/>
          <a:ln cap="flat">
            <a:noFill/>
          </a:ln>
        </p:spPr>
      </p:pic>
      <p:pic>
        <p:nvPicPr>
          <p:cNvPr id="3" name="Google Shape;30;p26" descr="spfalareuna">
            <a:extLst>
              <a:ext uri="{FF2B5EF4-FFF2-40B4-BE49-F238E27FC236}">
                <a16:creationId xmlns:a16="http://schemas.microsoft.com/office/drawing/2014/main" id="{3EA6C589-5E0A-F4B8-AA7E-4932DB4E947C}"/>
              </a:ext>
            </a:extLst>
          </p:cNvPr>
          <p:cNvPicPr>
            <a:picLocks noChangeAspect="1"/>
          </p:cNvPicPr>
          <p:nvPr/>
        </p:nvPicPr>
        <p:blipFill>
          <a:blip r:embed="rId3">
            <a:alphaModFix/>
          </a:blip>
          <a:srcRect/>
          <a:stretch>
            <a:fillRect/>
          </a:stretch>
        </p:blipFill>
        <p:spPr>
          <a:xfrm>
            <a:off x="0" y="5919789"/>
            <a:ext cx="9144000" cy="938210"/>
          </a:xfrm>
          <a:prstGeom prst="rect">
            <a:avLst/>
          </a:prstGeom>
          <a:noFill/>
          <a:ln cap="flat">
            <a:noFill/>
          </a:ln>
        </p:spPr>
      </p:pic>
      <p:sp>
        <p:nvSpPr>
          <p:cNvPr id="4" name="Google Shape;31;p26">
            <a:extLst>
              <a:ext uri="{FF2B5EF4-FFF2-40B4-BE49-F238E27FC236}">
                <a16:creationId xmlns:a16="http://schemas.microsoft.com/office/drawing/2014/main" id="{9A417416-AF56-C778-0EE8-4861E8F59644}"/>
              </a:ext>
            </a:extLst>
          </p:cNvPr>
          <p:cNvSpPr txBox="1">
            <a:spLocks noGrp="1"/>
          </p:cNvSpPr>
          <p:nvPr>
            <p:ph type="ctrTitle"/>
          </p:nvPr>
        </p:nvSpPr>
        <p:spPr>
          <a:xfrm>
            <a:off x="685800" y="4114800"/>
            <a:ext cx="7772400" cy="1143000"/>
          </a:xfrm>
        </p:spPr>
        <p:txBody>
          <a:bodyPr anchorCtr="1"/>
          <a:lstStyle>
            <a:lvl1pPr algn="ctr">
              <a:defRPr/>
            </a:lvl1pPr>
          </a:lstStyle>
          <a:p>
            <a:pPr lvl="0"/>
            <a:endParaRPr lang="sv-FI"/>
          </a:p>
        </p:txBody>
      </p:sp>
      <p:sp>
        <p:nvSpPr>
          <p:cNvPr id="5" name="Google Shape;32;p26">
            <a:extLst>
              <a:ext uri="{FF2B5EF4-FFF2-40B4-BE49-F238E27FC236}">
                <a16:creationId xmlns:a16="http://schemas.microsoft.com/office/drawing/2014/main" id="{7D8A397B-92DC-C4D9-71D8-C183297086DA}"/>
              </a:ext>
            </a:extLst>
          </p:cNvPr>
          <p:cNvSpPr txBox="1">
            <a:spLocks noGrp="1"/>
          </p:cNvSpPr>
          <p:nvPr>
            <p:ph type="subTitle" idx="1"/>
          </p:nvPr>
        </p:nvSpPr>
        <p:spPr>
          <a:xfrm>
            <a:off x="1371600" y="5410203"/>
            <a:ext cx="6400800" cy="685800"/>
          </a:xfrm>
        </p:spPr>
        <p:txBody>
          <a:bodyPr anchorCtr="1"/>
          <a:lstStyle>
            <a:lvl1pPr algn="ctr">
              <a:spcBef>
                <a:spcPts val="320"/>
              </a:spcBef>
              <a:buNone/>
              <a:defRPr sz="1600"/>
            </a:lvl1pPr>
          </a:lstStyle>
          <a:p>
            <a:pPr lvl="0"/>
            <a:endParaRPr lang="sv-FI"/>
          </a:p>
        </p:txBody>
      </p:sp>
      <p:sp>
        <p:nvSpPr>
          <p:cNvPr id="6" name="Google Shape;33;p26">
            <a:extLst>
              <a:ext uri="{FF2B5EF4-FFF2-40B4-BE49-F238E27FC236}">
                <a16:creationId xmlns:a16="http://schemas.microsoft.com/office/drawing/2014/main" id="{8C891814-2205-3F28-8D54-64FF16D5F113}"/>
              </a:ext>
            </a:extLst>
          </p:cNvPr>
          <p:cNvSpPr txBox="1">
            <a:spLocks noGrp="1"/>
          </p:cNvSpPr>
          <p:nvPr>
            <p:ph type="dt" sz="half" idx="7"/>
          </p:nvPr>
        </p:nvSpPr>
        <p:spPr/>
        <p:txBody>
          <a:bodyPr/>
          <a:lstStyle>
            <a:lvl1pPr>
              <a:defRPr/>
            </a:lvl1pPr>
          </a:lstStyle>
          <a:p>
            <a:pPr lvl="0"/>
            <a:endParaRPr lang="sv-FI"/>
          </a:p>
        </p:txBody>
      </p:sp>
      <p:sp>
        <p:nvSpPr>
          <p:cNvPr id="7" name="Google Shape;34;p26">
            <a:extLst>
              <a:ext uri="{FF2B5EF4-FFF2-40B4-BE49-F238E27FC236}">
                <a16:creationId xmlns:a16="http://schemas.microsoft.com/office/drawing/2014/main" id="{6C92ACBC-B79A-C915-069A-AB9C579C21F8}"/>
              </a:ext>
            </a:extLst>
          </p:cNvPr>
          <p:cNvSpPr txBox="1">
            <a:spLocks noGrp="1"/>
          </p:cNvSpPr>
          <p:nvPr>
            <p:ph type="ftr" sz="quarter" idx="9"/>
          </p:nvPr>
        </p:nvSpPr>
        <p:spPr/>
        <p:txBody>
          <a:bodyPr/>
          <a:lstStyle>
            <a:lvl1pPr>
              <a:defRPr/>
            </a:lvl1pPr>
          </a:lstStyle>
          <a:p>
            <a:pPr lvl="0"/>
            <a:endParaRPr lang="sv-FI"/>
          </a:p>
        </p:txBody>
      </p:sp>
      <p:sp>
        <p:nvSpPr>
          <p:cNvPr id="8" name="Google Shape;35;p26">
            <a:extLst>
              <a:ext uri="{FF2B5EF4-FFF2-40B4-BE49-F238E27FC236}">
                <a16:creationId xmlns:a16="http://schemas.microsoft.com/office/drawing/2014/main" id="{D49E7428-7F22-C47A-86F3-763E4CFAE1DF}"/>
              </a:ext>
            </a:extLst>
          </p:cNvPr>
          <p:cNvSpPr txBox="1">
            <a:spLocks noGrp="1"/>
          </p:cNvSpPr>
          <p:nvPr>
            <p:ph type="sldNum" sz="quarter" idx="8"/>
          </p:nvPr>
        </p:nvSpPr>
        <p:spPr/>
        <p:txBody>
          <a:bodyPr/>
          <a:lstStyle>
            <a:lvl1pPr>
              <a:defRPr/>
            </a:lvl1pPr>
          </a:lstStyle>
          <a:p>
            <a:pPr lvl="0"/>
            <a:fld id="{A201A86C-A188-4480-8752-2D2FCDA9317A}" type="slidenum">
              <a:t>‹#›</a:t>
            </a:fld>
            <a:endParaRPr lang="sv-FI"/>
          </a:p>
        </p:txBody>
      </p:sp>
    </p:spTree>
    <p:extLst>
      <p:ext uri="{BB962C8B-B14F-4D97-AF65-F5344CB8AC3E}">
        <p14:creationId xmlns:p14="http://schemas.microsoft.com/office/powerpoint/2010/main" val="162971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_HEADER">
    <p:spTree>
      <p:nvGrpSpPr>
        <p:cNvPr id="1" name=""/>
        <p:cNvGrpSpPr/>
        <p:nvPr/>
      </p:nvGrpSpPr>
      <p:grpSpPr>
        <a:xfrm>
          <a:off x="0" y="0"/>
          <a:ext cx="0" cy="0"/>
          <a:chOff x="0" y="0"/>
          <a:chExt cx="0" cy="0"/>
        </a:xfrm>
      </p:grpSpPr>
      <p:sp>
        <p:nvSpPr>
          <p:cNvPr id="2" name="Google Shape;40;p27">
            <a:extLst>
              <a:ext uri="{FF2B5EF4-FFF2-40B4-BE49-F238E27FC236}">
                <a16:creationId xmlns:a16="http://schemas.microsoft.com/office/drawing/2014/main" id="{4F2ED17C-322F-F55C-5A1B-4EB9E90C40A2}"/>
              </a:ext>
            </a:extLst>
          </p:cNvPr>
          <p:cNvSpPr txBox="1">
            <a:spLocks noGrp="1"/>
          </p:cNvSpPr>
          <p:nvPr>
            <p:ph type="ftr" sz="quarter" idx="9"/>
          </p:nvPr>
        </p:nvSpPr>
        <p:spPr/>
        <p:txBody>
          <a:bodyPr/>
          <a:lstStyle>
            <a:lvl1pPr>
              <a:defRPr/>
            </a:lvl1pPr>
          </a:lstStyle>
          <a:p>
            <a:pPr lvl="0"/>
            <a:endParaRPr lang="sv-FI"/>
          </a:p>
        </p:txBody>
      </p:sp>
      <p:sp>
        <p:nvSpPr>
          <p:cNvPr id="3" name="Google Shape;41;p27">
            <a:extLst>
              <a:ext uri="{FF2B5EF4-FFF2-40B4-BE49-F238E27FC236}">
                <a16:creationId xmlns:a16="http://schemas.microsoft.com/office/drawing/2014/main" id="{B4F68898-0DCD-2746-BFC4-AC1DE6D3772A}"/>
              </a:ext>
            </a:extLst>
          </p:cNvPr>
          <p:cNvSpPr txBox="1">
            <a:spLocks noGrp="1"/>
          </p:cNvSpPr>
          <p:nvPr>
            <p:ph type="sldNum" sz="quarter" idx="8"/>
          </p:nvPr>
        </p:nvSpPr>
        <p:spPr/>
        <p:txBody>
          <a:bodyPr/>
          <a:lstStyle>
            <a:lvl1pPr>
              <a:defRPr/>
            </a:lvl1pPr>
          </a:lstStyle>
          <a:p>
            <a:pPr lvl="0"/>
            <a:fld id="{1146BD9D-F3CF-4A66-8B6C-42B7CE34384E}" type="slidenum">
              <a:t>‹#›</a:t>
            </a:fld>
            <a:endParaRPr lang="sv-FI"/>
          </a:p>
        </p:txBody>
      </p:sp>
    </p:spTree>
    <p:extLst>
      <p:ext uri="{BB962C8B-B14F-4D97-AF65-F5344CB8AC3E}">
        <p14:creationId xmlns:p14="http://schemas.microsoft.com/office/powerpoint/2010/main" val="113648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_OBJECTS">
    <p:spTree>
      <p:nvGrpSpPr>
        <p:cNvPr id="1" name=""/>
        <p:cNvGrpSpPr/>
        <p:nvPr/>
      </p:nvGrpSpPr>
      <p:grpSpPr>
        <a:xfrm>
          <a:off x="0" y="0"/>
          <a:ext cx="0" cy="0"/>
          <a:chOff x="0" y="0"/>
          <a:chExt cx="0" cy="0"/>
        </a:xfrm>
      </p:grpSpPr>
      <p:sp>
        <p:nvSpPr>
          <p:cNvPr id="2" name="Google Shape;46;p28">
            <a:extLst>
              <a:ext uri="{FF2B5EF4-FFF2-40B4-BE49-F238E27FC236}">
                <a16:creationId xmlns:a16="http://schemas.microsoft.com/office/drawing/2014/main" id="{1F8BF821-3CC4-1D8B-2B58-35EF7A1A8D7B}"/>
              </a:ext>
            </a:extLst>
          </p:cNvPr>
          <p:cNvSpPr txBox="1">
            <a:spLocks noGrp="1"/>
          </p:cNvSpPr>
          <p:nvPr>
            <p:ph type="dt" sz="half" idx="7"/>
          </p:nvPr>
        </p:nvSpPr>
        <p:spPr/>
        <p:txBody>
          <a:bodyPr/>
          <a:lstStyle>
            <a:lvl1pPr>
              <a:defRPr/>
            </a:lvl1pPr>
          </a:lstStyle>
          <a:p>
            <a:pPr lvl="0"/>
            <a:endParaRPr lang="sv-FI"/>
          </a:p>
        </p:txBody>
      </p:sp>
      <p:sp>
        <p:nvSpPr>
          <p:cNvPr id="3" name="Google Shape;47;p28">
            <a:extLst>
              <a:ext uri="{FF2B5EF4-FFF2-40B4-BE49-F238E27FC236}">
                <a16:creationId xmlns:a16="http://schemas.microsoft.com/office/drawing/2014/main" id="{BDFBD36D-C09E-6FCD-5448-A0E0FF6E71F3}"/>
              </a:ext>
            </a:extLst>
          </p:cNvPr>
          <p:cNvSpPr txBox="1">
            <a:spLocks noGrp="1"/>
          </p:cNvSpPr>
          <p:nvPr>
            <p:ph type="ftr" sz="quarter" idx="9"/>
          </p:nvPr>
        </p:nvSpPr>
        <p:spPr/>
        <p:txBody>
          <a:bodyPr/>
          <a:lstStyle>
            <a:lvl1pPr>
              <a:defRPr/>
            </a:lvl1pPr>
          </a:lstStyle>
          <a:p>
            <a:pPr lvl="0"/>
            <a:endParaRPr lang="sv-FI"/>
          </a:p>
        </p:txBody>
      </p:sp>
      <p:sp>
        <p:nvSpPr>
          <p:cNvPr id="4" name="Google Shape;48;p28">
            <a:extLst>
              <a:ext uri="{FF2B5EF4-FFF2-40B4-BE49-F238E27FC236}">
                <a16:creationId xmlns:a16="http://schemas.microsoft.com/office/drawing/2014/main" id="{976CB90B-C5DB-158A-DBE4-7816E583F747}"/>
              </a:ext>
            </a:extLst>
          </p:cNvPr>
          <p:cNvSpPr txBox="1">
            <a:spLocks noGrp="1"/>
          </p:cNvSpPr>
          <p:nvPr>
            <p:ph type="sldNum" sz="quarter" idx="8"/>
          </p:nvPr>
        </p:nvSpPr>
        <p:spPr/>
        <p:txBody>
          <a:bodyPr/>
          <a:lstStyle>
            <a:lvl1pPr>
              <a:defRPr/>
            </a:lvl1pPr>
          </a:lstStyle>
          <a:p>
            <a:pPr lvl="0"/>
            <a:fld id="{55AE0557-E4F6-4332-9E2E-7E6D9CA05736}" type="slidenum">
              <a:t>‹#›</a:t>
            </a:fld>
            <a:endParaRPr lang="sv-FI"/>
          </a:p>
        </p:txBody>
      </p:sp>
    </p:spTree>
    <p:extLst>
      <p:ext uri="{BB962C8B-B14F-4D97-AF65-F5344CB8AC3E}">
        <p14:creationId xmlns:p14="http://schemas.microsoft.com/office/powerpoint/2010/main" val="1652167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TWO_OBJECTS_WITH_TEXT">
    <p:spTree>
      <p:nvGrpSpPr>
        <p:cNvPr id="1" name=""/>
        <p:cNvGrpSpPr/>
        <p:nvPr/>
      </p:nvGrpSpPr>
      <p:grpSpPr>
        <a:xfrm>
          <a:off x="0" y="0"/>
          <a:ext cx="0" cy="0"/>
          <a:chOff x="0" y="0"/>
          <a:chExt cx="0" cy="0"/>
        </a:xfrm>
      </p:grpSpPr>
      <p:sp>
        <p:nvSpPr>
          <p:cNvPr id="2" name="Google Shape;53;p29">
            <a:extLst>
              <a:ext uri="{FF2B5EF4-FFF2-40B4-BE49-F238E27FC236}">
                <a16:creationId xmlns:a16="http://schemas.microsoft.com/office/drawing/2014/main" id="{0A4309E0-3054-393F-758B-92BAAED173C1}"/>
              </a:ext>
            </a:extLst>
          </p:cNvPr>
          <p:cNvSpPr txBox="1">
            <a:spLocks noGrp="1"/>
          </p:cNvSpPr>
          <p:nvPr>
            <p:ph type="body" idx="1"/>
          </p:nvPr>
        </p:nvSpPr>
        <p:spPr>
          <a:xfrm>
            <a:off x="4645023" y="1535113"/>
            <a:ext cx="4041776" cy="639759"/>
          </a:xfrm>
        </p:spPr>
        <p:txBody>
          <a:bodyPr anchor="b"/>
          <a:lstStyle>
            <a:lvl1pPr indent="-228600">
              <a:buNone/>
              <a:defRPr b="1"/>
            </a:lvl1pPr>
          </a:lstStyle>
          <a:p>
            <a:pPr lvl="0"/>
            <a:endParaRPr lang="sv-FI"/>
          </a:p>
        </p:txBody>
      </p:sp>
      <p:sp>
        <p:nvSpPr>
          <p:cNvPr id="3" name="Google Shape;54;p29">
            <a:extLst>
              <a:ext uri="{FF2B5EF4-FFF2-40B4-BE49-F238E27FC236}">
                <a16:creationId xmlns:a16="http://schemas.microsoft.com/office/drawing/2014/main" id="{4F369DF0-2A14-59E0-7671-54511918D1E1}"/>
              </a:ext>
            </a:extLst>
          </p:cNvPr>
          <p:cNvSpPr txBox="1">
            <a:spLocks noGrp="1"/>
          </p:cNvSpPr>
          <p:nvPr>
            <p:ph type="body" idx="3"/>
          </p:nvPr>
        </p:nvSpPr>
        <p:spPr>
          <a:xfrm>
            <a:off x="4645023" y="2174872"/>
            <a:ext cx="4041776" cy="3951286"/>
          </a:xfrm>
        </p:spPr>
        <p:txBody>
          <a:bodyPr/>
          <a:lstStyle>
            <a:lvl1pPr>
              <a:defRPr/>
            </a:lvl1pPr>
          </a:lstStyle>
          <a:p>
            <a:pPr lvl="0"/>
            <a:endParaRPr lang="sv-FI"/>
          </a:p>
        </p:txBody>
      </p:sp>
      <p:sp>
        <p:nvSpPr>
          <p:cNvPr id="4" name="Google Shape;55;p29">
            <a:extLst>
              <a:ext uri="{FF2B5EF4-FFF2-40B4-BE49-F238E27FC236}">
                <a16:creationId xmlns:a16="http://schemas.microsoft.com/office/drawing/2014/main" id="{56637FE9-800A-6FDE-AABE-640A6D1556F8}"/>
              </a:ext>
            </a:extLst>
          </p:cNvPr>
          <p:cNvSpPr txBox="1">
            <a:spLocks noGrp="1"/>
          </p:cNvSpPr>
          <p:nvPr>
            <p:ph type="dt" sz="half" idx="7"/>
          </p:nvPr>
        </p:nvSpPr>
        <p:spPr/>
        <p:txBody>
          <a:bodyPr/>
          <a:lstStyle>
            <a:lvl1pPr>
              <a:defRPr/>
            </a:lvl1pPr>
          </a:lstStyle>
          <a:p>
            <a:pPr lvl="0"/>
            <a:endParaRPr lang="sv-FI"/>
          </a:p>
        </p:txBody>
      </p:sp>
      <p:sp>
        <p:nvSpPr>
          <p:cNvPr id="5" name="Google Shape;56;p29">
            <a:extLst>
              <a:ext uri="{FF2B5EF4-FFF2-40B4-BE49-F238E27FC236}">
                <a16:creationId xmlns:a16="http://schemas.microsoft.com/office/drawing/2014/main" id="{EE279E94-8513-A454-FDDE-D47850F4AA72}"/>
              </a:ext>
            </a:extLst>
          </p:cNvPr>
          <p:cNvSpPr txBox="1">
            <a:spLocks noGrp="1"/>
          </p:cNvSpPr>
          <p:nvPr>
            <p:ph type="ftr" sz="quarter" idx="9"/>
          </p:nvPr>
        </p:nvSpPr>
        <p:spPr/>
        <p:txBody>
          <a:bodyPr/>
          <a:lstStyle>
            <a:lvl1pPr>
              <a:defRPr/>
            </a:lvl1pPr>
          </a:lstStyle>
          <a:p>
            <a:pPr lvl="0"/>
            <a:endParaRPr lang="sv-FI"/>
          </a:p>
        </p:txBody>
      </p:sp>
      <p:sp>
        <p:nvSpPr>
          <p:cNvPr id="6" name="Google Shape;57;p29">
            <a:extLst>
              <a:ext uri="{FF2B5EF4-FFF2-40B4-BE49-F238E27FC236}">
                <a16:creationId xmlns:a16="http://schemas.microsoft.com/office/drawing/2014/main" id="{DB214AC6-627E-5471-639D-4FD73FADD75D}"/>
              </a:ext>
            </a:extLst>
          </p:cNvPr>
          <p:cNvSpPr txBox="1">
            <a:spLocks noGrp="1"/>
          </p:cNvSpPr>
          <p:nvPr>
            <p:ph type="sldNum" sz="quarter" idx="8"/>
          </p:nvPr>
        </p:nvSpPr>
        <p:spPr/>
        <p:txBody>
          <a:bodyPr/>
          <a:lstStyle>
            <a:lvl1pPr>
              <a:defRPr/>
            </a:lvl1pPr>
          </a:lstStyle>
          <a:p>
            <a:pPr lvl="0"/>
            <a:fld id="{82C04BFC-8BAA-4291-955C-460783BB0A7A}" type="slidenum">
              <a:t>‹#›</a:t>
            </a:fld>
            <a:endParaRPr lang="sv-FI"/>
          </a:p>
        </p:txBody>
      </p:sp>
    </p:spTree>
    <p:extLst>
      <p:ext uri="{BB962C8B-B14F-4D97-AF65-F5344CB8AC3E}">
        <p14:creationId xmlns:p14="http://schemas.microsoft.com/office/powerpoint/2010/main" val="100242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Google Shape;62;p30">
            <a:extLst>
              <a:ext uri="{FF2B5EF4-FFF2-40B4-BE49-F238E27FC236}">
                <a16:creationId xmlns:a16="http://schemas.microsoft.com/office/drawing/2014/main" id="{15483B6E-7709-CD15-5045-0FB6B386B0AD}"/>
              </a:ext>
            </a:extLst>
          </p:cNvPr>
          <p:cNvSpPr txBox="1">
            <a:spLocks noGrp="1"/>
          </p:cNvSpPr>
          <p:nvPr>
            <p:ph type="sldNum" sz="quarter" idx="8"/>
          </p:nvPr>
        </p:nvSpPr>
        <p:spPr/>
        <p:txBody>
          <a:bodyPr/>
          <a:lstStyle>
            <a:lvl1pPr>
              <a:defRPr/>
            </a:lvl1pPr>
          </a:lstStyle>
          <a:p>
            <a:pPr lvl="0"/>
            <a:fld id="{CC953A9B-3302-4408-BB9A-6F7A191A21BE}" type="slidenum">
              <a:t>‹#›</a:t>
            </a:fld>
            <a:endParaRPr lang="sv-FI"/>
          </a:p>
        </p:txBody>
      </p:sp>
    </p:spTree>
    <p:extLst>
      <p:ext uri="{BB962C8B-B14F-4D97-AF65-F5344CB8AC3E}">
        <p14:creationId xmlns:p14="http://schemas.microsoft.com/office/powerpoint/2010/main" val="519891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JECT_WITH_CAPTION_TEXT">
    <p:spTree>
      <p:nvGrpSpPr>
        <p:cNvPr id="1" name=""/>
        <p:cNvGrpSpPr/>
        <p:nvPr/>
      </p:nvGrpSpPr>
      <p:grpSpPr>
        <a:xfrm>
          <a:off x="0" y="0"/>
          <a:ext cx="0" cy="0"/>
          <a:chOff x="0" y="0"/>
          <a:chExt cx="0" cy="0"/>
        </a:xfrm>
      </p:grpSpPr>
      <p:sp>
        <p:nvSpPr>
          <p:cNvPr id="2" name="Google Shape;67;p31">
            <a:extLst>
              <a:ext uri="{FF2B5EF4-FFF2-40B4-BE49-F238E27FC236}">
                <a16:creationId xmlns:a16="http://schemas.microsoft.com/office/drawing/2014/main" id="{1FB99E8E-042A-2A0A-8FCF-77EA4FCA0B38}"/>
              </a:ext>
            </a:extLst>
          </p:cNvPr>
          <p:cNvSpPr txBox="1">
            <a:spLocks noGrp="1"/>
          </p:cNvSpPr>
          <p:nvPr>
            <p:ph type="dt" sz="half" idx="7"/>
          </p:nvPr>
        </p:nvSpPr>
        <p:spPr/>
        <p:txBody>
          <a:bodyPr/>
          <a:lstStyle>
            <a:lvl1pPr>
              <a:defRPr/>
            </a:lvl1pPr>
          </a:lstStyle>
          <a:p>
            <a:pPr lvl="0"/>
            <a:endParaRPr lang="sv-FI"/>
          </a:p>
        </p:txBody>
      </p:sp>
      <p:sp>
        <p:nvSpPr>
          <p:cNvPr id="3" name="Google Shape;68;p31">
            <a:extLst>
              <a:ext uri="{FF2B5EF4-FFF2-40B4-BE49-F238E27FC236}">
                <a16:creationId xmlns:a16="http://schemas.microsoft.com/office/drawing/2014/main" id="{E3CC246C-1ED6-2B3E-64D5-AC56856473A8}"/>
              </a:ext>
            </a:extLst>
          </p:cNvPr>
          <p:cNvSpPr txBox="1">
            <a:spLocks noGrp="1"/>
          </p:cNvSpPr>
          <p:nvPr>
            <p:ph type="ftr" sz="quarter" idx="9"/>
          </p:nvPr>
        </p:nvSpPr>
        <p:spPr/>
        <p:txBody>
          <a:bodyPr/>
          <a:lstStyle>
            <a:lvl1pPr>
              <a:defRPr/>
            </a:lvl1pPr>
          </a:lstStyle>
          <a:p>
            <a:pPr lvl="0"/>
            <a:endParaRPr lang="sv-FI"/>
          </a:p>
        </p:txBody>
      </p:sp>
      <p:sp>
        <p:nvSpPr>
          <p:cNvPr id="4" name="Google Shape;69;p31">
            <a:extLst>
              <a:ext uri="{FF2B5EF4-FFF2-40B4-BE49-F238E27FC236}">
                <a16:creationId xmlns:a16="http://schemas.microsoft.com/office/drawing/2014/main" id="{E747D5F0-03BE-E41A-64C1-3832925993F9}"/>
              </a:ext>
            </a:extLst>
          </p:cNvPr>
          <p:cNvSpPr txBox="1">
            <a:spLocks noGrp="1"/>
          </p:cNvSpPr>
          <p:nvPr>
            <p:ph type="sldNum" sz="quarter" idx="8"/>
          </p:nvPr>
        </p:nvSpPr>
        <p:spPr/>
        <p:txBody>
          <a:bodyPr/>
          <a:lstStyle>
            <a:lvl1pPr>
              <a:defRPr/>
            </a:lvl1pPr>
          </a:lstStyle>
          <a:p>
            <a:pPr lvl="0"/>
            <a:fld id="{FC4F4D69-1FB2-45A6-A9DC-D58CE7DE1046}" type="slidenum">
              <a:t>‹#›</a:t>
            </a:fld>
            <a:endParaRPr lang="sv-FI"/>
          </a:p>
        </p:txBody>
      </p:sp>
    </p:spTree>
    <p:extLst>
      <p:ext uri="{BB962C8B-B14F-4D97-AF65-F5344CB8AC3E}">
        <p14:creationId xmlns:p14="http://schemas.microsoft.com/office/powerpoint/2010/main" val="911802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_WITH_CAPTION_TEXT">
    <p:spTree>
      <p:nvGrpSpPr>
        <p:cNvPr id="1" name=""/>
        <p:cNvGrpSpPr/>
        <p:nvPr/>
      </p:nvGrpSpPr>
      <p:grpSpPr>
        <a:xfrm>
          <a:off x="0" y="0"/>
          <a:ext cx="0" cy="0"/>
          <a:chOff x="0" y="0"/>
          <a:chExt cx="0" cy="0"/>
        </a:xfrm>
      </p:grpSpPr>
      <p:sp>
        <p:nvSpPr>
          <p:cNvPr id="2" name="Google Shape;74;p32">
            <a:extLst>
              <a:ext uri="{FF2B5EF4-FFF2-40B4-BE49-F238E27FC236}">
                <a16:creationId xmlns:a16="http://schemas.microsoft.com/office/drawing/2014/main" id="{EF9980CC-F413-50AF-F851-77069AE44664}"/>
              </a:ext>
            </a:extLst>
          </p:cNvPr>
          <p:cNvSpPr txBox="1">
            <a:spLocks noGrp="1"/>
          </p:cNvSpPr>
          <p:nvPr>
            <p:ph type="dt" sz="half" idx="7"/>
          </p:nvPr>
        </p:nvSpPr>
        <p:spPr/>
        <p:txBody>
          <a:bodyPr/>
          <a:lstStyle>
            <a:lvl1pPr>
              <a:defRPr/>
            </a:lvl1pPr>
          </a:lstStyle>
          <a:p>
            <a:pPr lvl="0"/>
            <a:endParaRPr lang="sv-FI"/>
          </a:p>
        </p:txBody>
      </p:sp>
      <p:sp>
        <p:nvSpPr>
          <p:cNvPr id="3" name="Google Shape;75;p32">
            <a:extLst>
              <a:ext uri="{FF2B5EF4-FFF2-40B4-BE49-F238E27FC236}">
                <a16:creationId xmlns:a16="http://schemas.microsoft.com/office/drawing/2014/main" id="{33E9BAAE-3DE9-F98D-5CED-348D3D3A1BB2}"/>
              </a:ext>
            </a:extLst>
          </p:cNvPr>
          <p:cNvSpPr txBox="1">
            <a:spLocks noGrp="1"/>
          </p:cNvSpPr>
          <p:nvPr>
            <p:ph type="ftr" sz="quarter" idx="9"/>
          </p:nvPr>
        </p:nvSpPr>
        <p:spPr/>
        <p:txBody>
          <a:bodyPr/>
          <a:lstStyle>
            <a:lvl1pPr>
              <a:defRPr/>
            </a:lvl1pPr>
          </a:lstStyle>
          <a:p>
            <a:pPr lvl="0"/>
            <a:endParaRPr lang="sv-FI"/>
          </a:p>
        </p:txBody>
      </p:sp>
      <p:sp>
        <p:nvSpPr>
          <p:cNvPr id="4" name="Google Shape;76;p32">
            <a:extLst>
              <a:ext uri="{FF2B5EF4-FFF2-40B4-BE49-F238E27FC236}">
                <a16:creationId xmlns:a16="http://schemas.microsoft.com/office/drawing/2014/main" id="{E196844C-ADF1-228E-71E7-106305774757}"/>
              </a:ext>
            </a:extLst>
          </p:cNvPr>
          <p:cNvSpPr txBox="1">
            <a:spLocks noGrp="1"/>
          </p:cNvSpPr>
          <p:nvPr>
            <p:ph type="sldNum" sz="quarter" idx="8"/>
          </p:nvPr>
        </p:nvSpPr>
        <p:spPr/>
        <p:txBody>
          <a:bodyPr/>
          <a:lstStyle>
            <a:lvl1pPr>
              <a:defRPr/>
            </a:lvl1pPr>
          </a:lstStyle>
          <a:p>
            <a:pPr lvl="0"/>
            <a:fld id="{23B6F0A6-3EC9-432C-8D1C-C245BE39B4FB}" type="slidenum">
              <a:t>‹#›</a:t>
            </a:fld>
            <a:endParaRPr lang="sv-FI"/>
          </a:p>
        </p:txBody>
      </p:sp>
    </p:spTree>
    <p:extLst>
      <p:ext uri="{BB962C8B-B14F-4D97-AF65-F5344CB8AC3E}">
        <p14:creationId xmlns:p14="http://schemas.microsoft.com/office/powerpoint/2010/main" val="1805313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Google Shape;10;p23" descr="SPF-pohja-2">
            <a:extLst>
              <a:ext uri="{FF2B5EF4-FFF2-40B4-BE49-F238E27FC236}">
                <a16:creationId xmlns:a16="http://schemas.microsoft.com/office/drawing/2014/main" id="{10B2906F-93FE-116F-AAFB-06E20B852101}"/>
              </a:ext>
            </a:extLst>
          </p:cNvPr>
          <p:cNvPicPr>
            <a:picLocks noChangeAspect="1"/>
          </p:cNvPicPr>
          <p:nvPr/>
        </p:nvPicPr>
        <p:blipFill>
          <a:blip r:embed="rId13">
            <a:alphaModFix/>
          </a:blip>
          <a:srcRect l="2362" r="3148"/>
          <a:stretch>
            <a:fillRect/>
          </a:stretch>
        </p:blipFill>
        <p:spPr>
          <a:xfrm>
            <a:off x="0" y="0"/>
            <a:ext cx="9144000" cy="6851654"/>
          </a:xfrm>
          <a:prstGeom prst="rect">
            <a:avLst/>
          </a:prstGeom>
          <a:noFill/>
          <a:ln cap="flat">
            <a:noFill/>
          </a:ln>
        </p:spPr>
      </p:pic>
      <p:pic>
        <p:nvPicPr>
          <p:cNvPr id="3" name="Google Shape;11;p23" descr="spfalareuna">
            <a:extLst>
              <a:ext uri="{FF2B5EF4-FFF2-40B4-BE49-F238E27FC236}">
                <a16:creationId xmlns:a16="http://schemas.microsoft.com/office/drawing/2014/main" id="{A827F788-B46F-84CF-908F-02606A984AD3}"/>
              </a:ext>
            </a:extLst>
          </p:cNvPr>
          <p:cNvPicPr>
            <a:picLocks noChangeAspect="1"/>
          </p:cNvPicPr>
          <p:nvPr/>
        </p:nvPicPr>
        <p:blipFill>
          <a:blip r:embed="rId14">
            <a:alphaModFix/>
          </a:blip>
          <a:srcRect/>
          <a:stretch>
            <a:fillRect/>
          </a:stretch>
        </p:blipFill>
        <p:spPr>
          <a:xfrm>
            <a:off x="0" y="5919789"/>
            <a:ext cx="9144000" cy="938210"/>
          </a:xfrm>
          <a:prstGeom prst="rect">
            <a:avLst/>
          </a:prstGeom>
          <a:noFill/>
          <a:ln cap="flat">
            <a:noFill/>
          </a:ln>
        </p:spPr>
      </p:pic>
      <p:sp>
        <p:nvSpPr>
          <p:cNvPr id="4" name="Google Shape;12;p23">
            <a:extLst>
              <a:ext uri="{FF2B5EF4-FFF2-40B4-BE49-F238E27FC236}">
                <a16:creationId xmlns:a16="http://schemas.microsoft.com/office/drawing/2014/main" id="{6A985321-659A-E47F-9AAA-2FDA8204581E}"/>
              </a:ext>
            </a:extLst>
          </p:cNvPr>
          <p:cNvSpPr txBox="1">
            <a:spLocks noGrp="1"/>
          </p:cNvSpPr>
          <p:nvPr>
            <p:ph type="title"/>
          </p:nvPr>
        </p:nvSpPr>
        <p:spPr>
          <a:xfrm>
            <a:off x="685800" y="304796"/>
            <a:ext cx="7239003" cy="1143000"/>
          </a:xfrm>
          <a:prstGeom prst="rect">
            <a:avLst/>
          </a:prstGeom>
          <a:noFill/>
          <a:ln>
            <a:noFill/>
          </a:ln>
        </p:spPr>
        <p:txBody>
          <a:bodyPr vert="horz" wrap="square" lIns="91421" tIns="45701" rIns="91421" bIns="45701" anchor="ctr" anchorCtr="0" compatLnSpc="1">
            <a:noAutofit/>
          </a:bodyPr>
          <a:lstStyle/>
          <a:p>
            <a:pPr lvl="0"/>
            <a:endParaRPr lang="sv-FI"/>
          </a:p>
        </p:txBody>
      </p:sp>
      <p:sp>
        <p:nvSpPr>
          <p:cNvPr id="5" name="Google Shape;13;p23">
            <a:extLst>
              <a:ext uri="{FF2B5EF4-FFF2-40B4-BE49-F238E27FC236}">
                <a16:creationId xmlns:a16="http://schemas.microsoft.com/office/drawing/2014/main" id="{2580E5CF-8788-DB81-790A-FEB1A4287C9B}"/>
              </a:ext>
            </a:extLst>
          </p:cNvPr>
          <p:cNvSpPr txBox="1">
            <a:spLocks noGrp="1"/>
          </p:cNvSpPr>
          <p:nvPr>
            <p:ph type="body" idx="1"/>
          </p:nvPr>
        </p:nvSpPr>
        <p:spPr>
          <a:xfrm>
            <a:off x="685800" y="1828800"/>
            <a:ext cx="7239003" cy="4114800"/>
          </a:xfrm>
          <a:prstGeom prst="rect">
            <a:avLst/>
          </a:prstGeom>
          <a:noFill/>
          <a:ln>
            <a:noFill/>
          </a:ln>
        </p:spPr>
        <p:txBody>
          <a:bodyPr vert="horz" wrap="square" lIns="91421" tIns="45701" rIns="91421" bIns="45701" anchor="t" anchorCtr="0" compatLnSpc="1">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6" name="Google Shape;14;p23">
            <a:extLst>
              <a:ext uri="{FF2B5EF4-FFF2-40B4-BE49-F238E27FC236}">
                <a16:creationId xmlns:a16="http://schemas.microsoft.com/office/drawing/2014/main" id="{7ECDBA19-BB7E-A748-EDAA-AC3199FFC0F5}"/>
              </a:ext>
            </a:extLst>
          </p:cNvPr>
          <p:cNvSpPr txBox="1">
            <a:spLocks noGrp="1"/>
          </p:cNvSpPr>
          <p:nvPr>
            <p:ph type="dt" sz="half" idx="2"/>
          </p:nvPr>
        </p:nvSpPr>
        <p:spPr>
          <a:xfrm>
            <a:off x="685800" y="6248396"/>
            <a:ext cx="1904996" cy="457200"/>
          </a:xfrm>
          <a:prstGeom prst="rect">
            <a:avLst/>
          </a:prstGeom>
          <a:noFill/>
          <a:ln>
            <a:noFill/>
          </a:ln>
        </p:spPr>
        <p:txBody>
          <a:bodyPr vert="horz" wrap="square" lIns="91421" tIns="45701" rIns="91421" bIns="45701" anchor="t" anchorCtr="0" compatLnSpc="1">
            <a:noAutofit/>
          </a:bodyPr>
          <a:lstStyle>
            <a:lvl1pPr marL="0" marR="0" lvl="0" indent="0" algn="l" defTabSz="914400" rtl="0" fontAlgn="auto" hangingPunct="1">
              <a:lnSpc>
                <a:spcPct val="100000"/>
              </a:lnSpc>
              <a:spcBef>
                <a:spcPts val="0"/>
              </a:spcBef>
              <a:spcAft>
                <a:spcPts val="0"/>
              </a:spcAft>
              <a:buNone/>
              <a:tabLst/>
              <a:defRPr lang="sv-FI" sz="1400" b="0" i="0" u="none" strike="noStrike" kern="0" cap="none" spc="0" baseline="0">
                <a:solidFill>
                  <a:srgbClr val="1C1E65"/>
                </a:solidFill>
                <a:uFillTx/>
                <a:latin typeface="Times"/>
                <a:ea typeface="Times"/>
                <a:cs typeface="Times"/>
              </a:defRPr>
            </a:lvl1pPr>
          </a:lstStyle>
          <a:p>
            <a:pPr lvl="0"/>
            <a:endParaRPr lang="sv-FI"/>
          </a:p>
        </p:txBody>
      </p:sp>
      <p:sp>
        <p:nvSpPr>
          <p:cNvPr id="7" name="Google Shape;15;p23">
            <a:extLst>
              <a:ext uri="{FF2B5EF4-FFF2-40B4-BE49-F238E27FC236}">
                <a16:creationId xmlns:a16="http://schemas.microsoft.com/office/drawing/2014/main" id="{ADC046AD-B1E5-07E3-2341-967243517359}"/>
              </a:ext>
            </a:extLst>
          </p:cNvPr>
          <p:cNvSpPr txBox="1">
            <a:spLocks noGrp="1"/>
          </p:cNvSpPr>
          <p:nvPr>
            <p:ph type="ftr" sz="quarter" idx="3"/>
          </p:nvPr>
        </p:nvSpPr>
        <p:spPr>
          <a:xfrm>
            <a:off x="3124203" y="6248396"/>
            <a:ext cx="2895603" cy="457200"/>
          </a:xfrm>
          <a:prstGeom prst="rect">
            <a:avLst/>
          </a:prstGeom>
          <a:noFill/>
          <a:ln>
            <a:noFill/>
          </a:ln>
        </p:spPr>
        <p:txBody>
          <a:bodyPr vert="horz" wrap="square" lIns="91421" tIns="45701" rIns="91421" bIns="45701" anchor="t" anchorCtr="1" compatLnSpc="1">
            <a:noAutofit/>
          </a:bodyPr>
          <a:lstStyle>
            <a:lvl1pPr marL="0" marR="0" lvl="0" indent="0" algn="ctr" defTabSz="914400" rtl="0" fontAlgn="auto" hangingPunct="1">
              <a:lnSpc>
                <a:spcPct val="100000"/>
              </a:lnSpc>
              <a:spcBef>
                <a:spcPts val="0"/>
              </a:spcBef>
              <a:spcAft>
                <a:spcPts val="0"/>
              </a:spcAft>
              <a:buNone/>
              <a:tabLst/>
              <a:defRPr lang="sv-FI" sz="1400" b="0" i="0" u="none" strike="noStrike" kern="0" cap="none" spc="0" baseline="0">
                <a:solidFill>
                  <a:srgbClr val="1C1E65"/>
                </a:solidFill>
                <a:uFillTx/>
                <a:latin typeface="Times"/>
                <a:ea typeface="Times"/>
                <a:cs typeface="Times"/>
              </a:defRPr>
            </a:lvl1pPr>
          </a:lstStyle>
          <a:p>
            <a:pPr lvl="0"/>
            <a:endParaRPr lang="sv-FI"/>
          </a:p>
        </p:txBody>
      </p:sp>
      <p:sp>
        <p:nvSpPr>
          <p:cNvPr id="8" name="Google Shape;16;p23">
            <a:extLst>
              <a:ext uri="{FF2B5EF4-FFF2-40B4-BE49-F238E27FC236}">
                <a16:creationId xmlns:a16="http://schemas.microsoft.com/office/drawing/2014/main" id="{CDF01914-8094-9200-C7DE-F3FBD4DD4D00}"/>
              </a:ext>
            </a:extLst>
          </p:cNvPr>
          <p:cNvSpPr txBox="1">
            <a:spLocks noGrp="1"/>
          </p:cNvSpPr>
          <p:nvPr>
            <p:ph type="sldNum" sz="quarter" idx="4"/>
          </p:nvPr>
        </p:nvSpPr>
        <p:spPr>
          <a:xfrm>
            <a:off x="6553203" y="6248396"/>
            <a:ext cx="1904996" cy="457200"/>
          </a:xfrm>
          <a:prstGeom prst="rect">
            <a:avLst/>
          </a:prstGeom>
          <a:noFill/>
          <a:ln>
            <a:noFill/>
          </a:ln>
        </p:spPr>
        <p:txBody>
          <a:bodyPr vert="horz" wrap="square" lIns="91421" tIns="45701" rIns="91421" bIns="45701" anchor="t" anchorCtr="0" compatLnSpc="1">
            <a:noAutofit/>
          </a:bodyPr>
          <a:lstStyle>
            <a:lvl1pPr marL="0" marR="0" lvl="0" indent="0" algn="r" defTabSz="914400" rtl="0" fontAlgn="auto" hangingPunct="1">
              <a:lnSpc>
                <a:spcPct val="100000"/>
              </a:lnSpc>
              <a:spcBef>
                <a:spcPts val="0"/>
              </a:spcBef>
              <a:spcAft>
                <a:spcPts val="0"/>
              </a:spcAft>
              <a:buNone/>
              <a:tabLst/>
              <a:defRPr lang="sv-FI" sz="1400" b="0" i="0" u="none" strike="noStrike" kern="0" cap="none" spc="0" baseline="0">
                <a:solidFill>
                  <a:srgbClr val="1C1E65"/>
                </a:solidFill>
                <a:uFillTx/>
                <a:latin typeface="Times"/>
                <a:ea typeface="Times"/>
                <a:cs typeface="Times"/>
              </a:defRPr>
            </a:lvl1pPr>
          </a:lstStyle>
          <a:p>
            <a:pPr lvl="0"/>
            <a:fld id="{092D8E09-6BC3-45D2-A946-63466D03EF7F}" type="slidenum">
              <a:t>‹#›</a:t>
            </a:fld>
            <a:endParaRPr lang="sv-FI"/>
          </a:p>
        </p:txBody>
      </p:sp>
      <p:pic>
        <p:nvPicPr>
          <p:cNvPr id="9" name="Google Shape;17;p23" descr="SPFlogo">
            <a:extLst>
              <a:ext uri="{FF2B5EF4-FFF2-40B4-BE49-F238E27FC236}">
                <a16:creationId xmlns:a16="http://schemas.microsoft.com/office/drawing/2014/main" id="{67BF020C-A603-05D1-B002-E459562EA32D}"/>
              </a:ext>
            </a:extLst>
          </p:cNvPr>
          <p:cNvPicPr>
            <a:picLocks noChangeAspect="1"/>
          </p:cNvPicPr>
          <p:nvPr/>
        </p:nvPicPr>
        <p:blipFill>
          <a:blip r:embed="rId15">
            <a:alphaModFix/>
          </a:blip>
          <a:srcRect/>
          <a:stretch>
            <a:fillRect/>
          </a:stretch>
        </p:blipFill>
        <p:spPr>
          <a:xfrm>
            <a:off x="8229600" y="304796"/>
            <a:ext cx="685800" cy="608011"/>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100000"/>
        </a:lnSpc>
        <a:spcBef>
          <a:spcPts val="0"/>
        </a:spcBef>
        <a:spcAft>
          <a:spcPts val="0"/>
        </a:spcAft>
        <a:buNone/>
        <a:tabLst/>
        <a:defRPr lang="sv-FI" sz="3600" b="0" i="0" u="none" strike="noStrike" kern="0" cap="none" spc="0" baseline="0">
          <a:solidFill>
            <a:srgbClr val="1C1E65"/>
          </a:solidFill>
          <a:uFillTx/>
          <a:latin typeface="Times"/>
          <a:ea typeface="Times"/>
          <a:cs typeface="Times"/>
        </a:defRPr>
      </a:lvl1pPr>
    </p:titleStyle>
    <p:bodyStyle>
      <a:lvl1pPr marL="457200" marR="0" lvl="0" indent="-381003" algn="l" defTabSz="914400" rtl="0" fontAlgn="auto" hangingPunct="1">
        <a:lnSpc>
          <a:spcPct val="100000"/>
        </a:lnSpc>
        <a:spcBef>
          <a:spcPts val="480"/>
        </a:spcBef>
        <a:spcAft>
          <a:spcPts val="0"/>
        </a:spcAft>
        <a:buClr>
          <a:srgbClr val="1C1E65"/>
        </a:buClr>
        <a:buSzPts val="2400"/>
        <a:buFont typeface="Times"/>
        <a:buChar char="•"/>
        <a:tabLst/>
        <a:defRPr lang="sv-FI" sz="2400" b="0" i="0" u="none" strike="noStrike" kern="0" cap="none" spc="0" baseline="0">
          <a:solidFill>
            <a:srgbClr val="1C1E65"/>
          </a:solidFill>
          <a:uFillTx/>
          <a:latin typeface="Times"/>
          <a:ea typeface="Times"/>
          <a:cs typeface="Time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Google Shape;93;p1">
            <a:extLst>
              <a:ext uri="{FF2B5EF4-FFF2-40B4-BE49-F238E27FC236}">
                <a16:creationId xmlns:a16="http://schemas.microsoft.com/office/drawing/2014/main" id="{1C45782E-AD62-88D5-19E7-2CDDC4A56812}"/>
              </a:ext>
            </a:extLst>
          </p:cNvPr>
          <p:cNvSpPr txBox="1">
            <a:spLocks noGrp="1"/>
          </p:cNvSpPr>
          <p:nvPr>
            <p:ph type="title"/>
          </p:nvPr>
        </p:nvSpPr>
        <p:spPr>
          <a:xfrm>
            <a:off x="685800" y="304796"/>
            <a:ext cx="7651955" cy="2332113"/>
          </a:xfrm>
          <a:prstGeom prst="rect">
            <a:avLst/>
          </a:prstGeom>
          <a:noFill/>
          <a:ln>
            <a:noFill/>
          </a:ln>
        </p:spPr>
        <p:txBody>
          <a:bodyPr vert="horz" wrap="square" lIns="91421" tIns="45701" rIns="91421" bIns="45701" anchor="ctr" anchorCtr="0" compatLnSpc="1">
            <a:noAutofit/>
          </a:bodyPr>
          <a:lstStyle/>
          <a:p>
            <a:pPr lvl="0"/>
            <a:r>
              <a:rPr lang="sv-SE" b="1" dirty="0"/>
              <a:t>Hur kan vi själva motverka demens?</a:t>
            </a:r>
            <a:br>
              <a:rPr lang="sv-SE" b="1" dirty="0"/>
            </a:br>
            <a:r>
              <a:rPr lang="sv-SE" b="1" dirty="0"/>
              <a:t>                          </a:t>
            </a:r>
            <a:endParaRPr lang="sv-SE" dirty="0"/>
          </a:p>
        </p:txBody>
      </p:sp>
      <p:sp>
        <p:nvSpPr>
          <p:cNvPr id="3" name="Google Shape;94;p1">
            <a:extLst>
              <a:ext uri="{FF2B5EF4-FFF2-40B4-BE49-F238E27FC236}">
                <a16:creationId xmlns:a16="http://schemas.microsoft.com/office/drawing/2014/main" id="{F7BCE982-6518-5ACA-E2B4-CBA6A9146DCC}"/>
              </a:ext>
            </a:extLst>
          </p:cNvPr>
          <p:cNvSpPr txBox="1">
            <a:spLocks noGrp="1"/>
          </p:cNvSpPr>
          <p:nvPr>
            <p:ph idx="1"/>
          </p:nvPr>
        </p:nvSpPr>
        <p:spPr>
          <a:xfrm>
            <a:off x="685800" y="2636910"/>
            <a:ext cx="7239003" cy="3306689"/>
          </a:xfrm>
          <a:prstGeom prst="rect">
            <a:avLst/>
          </a:prstGeom>
          <a:noFill/>
          <a:ln>
            <a:noFill/>
          </a:ln>
        </p:spPr>
        <p:txBody>
          <a:bodyPr vert="horz" wrap="square" lIns="91421" tIns="45701" rIns="91421" bIns="45701" anchor="t" anchorCtr="0" compatLnSpc="1">
            <a:noAutofit/>
          </a:bodyPr>
          <a:lstStyle/>
          <a:p>
            <a:pPr marL="342900" lvl="0" indent="-190496">
              <a:spcBef>
                <a:spcPts val="0"/>
              </a:spcBef>
              <a:buNone/>
            </a:pPr>
            <a:endParaRPr lang="sv-FI" dirty="0"/>
          </a:p>
          <a:p>
            <a:pPr marL="342900" lvl="0" indent="-190496">
              <a:buNone/>
            </a:pPr>
            <a:endParaRPr lang="sv-FI" dirty="0"/>
          </a:p>
          <a:p>
            <a:pPr marL="342900" lvl="0" indent="-190496">
              <a:buNone/>
            </a:pPr>
            <a:endParaRPr lang="sv-FI" dirty="0"/>
          </a:p>
          <a:p>
            <a:pPr marL="342900" lvl="0" indent="-190496">
              <a:buNone/>
            </a:pPr>
            <a:endParaRPr lang="sv-FI" dirty="0"/>
          </a:p>
          <a:p>
            <a:pPr marL="0" lvl="0" indent="0">
              <a:spcBef>
                <a:spcPts val="720"/>
              </a:spcBef>
              <a:buNone/>
            </a:pPr>
            <a:r>
              <a:rPr lang="sv-FI" dirty="0"/>
              <a:t>           Pedersöre pensionärsklubb 9.4.2024</a:t>
            </a:r>
          </a:p>
          <a:p>
            <a:pPr marL="0" lvl="0" indent="0">
              <a:spcBef>
                <a:spcPts val="720"/>
              </a:spcBef>
              <a:buNone/>
            </a:pPr>
            <a:r>
              <a:rPr lang="sv-FI" dirty="0"/>
              <a:t>                                     Pehr Löv</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Google Shape;118;g1e00566143e_0_0">
            <a:extLst>
              <a:ext uri="{FF2B5EF4-FFF2-40B4-BE49-F238E27FC236}">
                <a16:creationId xmlns:a16="http://schemas.microsoft.com/office/drawing/2014/main" id="{4D7E58A3-3960-A9BE-2D27-C7AF623AF6D2}"/>
              </a:ext>
            </a:extLst>
          </p:cNvPr>
          <p:cNvSpPr txBox="1">
            <a:spLocks noGrp="1"/>
          </p:cNvSpPr>
          <p:nvPr>
            <p:ph type="title"/>
          </p:nvPr>
        </p:nvSpPr>
        <p:spPr>
          <a:xfrm>
            <a:off x="685800" y="304796"/>
            <a:ext cx="7239003" cy="327903"/>
          </a:xfrm>
          <a:prstGeom prst="rect">
            <a:avLst/>
          </a:prstGeom>
          <a:noFill/>
          <a:ln>
            <a:noFill/>
          </a:ln>
        </p:spPr>
        <p:txBody>
          <a:bodyPr vert="horz" wrap="square" lIns="91421" tIns="45701" rIns="91421" bIns="45701" anchor="ctr" anchorCtr="0" compatLnSpc="1">
            <a:noAutofit/>
          </a:bodyPr>
          <a:lstStyle/>
          <a:p>
            <a:endParaRPr lang="sv-FI"/>
          </a:p>
        </p:txBody>
      </p:sp>
      <p:sp>
        <p:nvSpPr>
          <p:cNvPr id="3" name="Google Shape;119;g1e00566143e_0_0">
            <a:extLst>
              <a:ext uri="{FF2B5EF4-FFF2-40B4-BE49-F238E27FC236}">
                <a16:creationId xmlns:a16="http://schemas.microsoft.com/office/drawing/2014/main" id="{B36086AA-09DA-E768-14A2-0A9A01DEEE25}"/>
              </a:ext>
            </a:extLst>
          </p:cNvPr>
          <p:cNvSpPr txBox="1">
            <a:spLocks noGrp="1"/>
          </p:cNvSpPr>
          <p:nvPr>
            <p:ph idx="1"/>
          </p:nvPr>
        </p:nvSpPr>
        <p:spPr>
          <a:xfrm>
            <a:off x="685800" y="759729"/>
            <a:ext cx="7239003" cy="5183998"/>
          </a:xfrm>
          <a:prstGeom prst="rect">
            <a:avLst/>
          </a:prstGeom>
          <a:noFill/>
          <a:ln>
            <a:noFill/>
          </a:ln>
        </p:spPr>
        <p:txBody>
          <a:bodyPr vert="horz" wrap="square" lIns="91421" tIns="45701" rIns="91421" bIns="45701" anchor="t" anchorCtr="0" compatLnSpc="1">
            <a:noAutofit/>
          </a:bodyPr>
          <a:lstStyle/>
          <a:p>
            <a:pPr marL="0" lvl="0" indent="0">
              <a:spcBef>
                <a:spcPts val="360"/>
              </a:spcBef>
              <a:buNone/>
            </a:pPr>
            <a:endParaRPr lang="sv-SE"/>
          </a:p>
          <a:p>
            <a:pPr marL="0" lvl="0" indent="0">
              <a:spcBef>
                <a:spcPts val="360"/>
              </a:spcBef>
              <a:buNone/>
            </a:pPr>
            <a:endParaRPr lang="sv-SE"/>
          </a:p>
          <a:p>
            <a:pPr marL="0" lvl="0" indent="0">
              <a:spcBef>
                <a:spcPts val="360"/>
              </a:spcBef>
              <a:buNone/>
            </a:pPr>
            <a:r>
              <a:rPr lang="sv-SE" sz="2800" b="1"/>
              <a:t>Med dålig hörsel kan man inte leva ett socialt och kulturellt aktivt liv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618B4-2318-64BB-FF0A-82D9C26DD65D}"/>
              </a:ext>
            </a:extLst>
          </p:cNvPr>
          <p:cNvSpPr>
            <a:spLocks noGrp="1"/>
          </p:cNvSpPr>
          <p:nvPr>
            <p:ph type="ctrTitle"/>
          </p:nvPr>
        </p:nvSpPr>
        <p:spPr>
          <a:xfrm>
            <a:off x="685800" y="117987"/>
            <a:ext cx="7772400" cy="176981"/>
          </a:xfrm>
        </p:spPr>
        <p:txBody>
          <a:bodyPr/>
          <a:lstStyle/>
          <a:p>
            <a:endParaRPr lang="sv-FI" dirty="0"/>
          </a:p>
        </p:txBody>
      </p:sp>
      <p:sp>
        <p:nvSpPr>
          <p:cNvPr id="3" name="Underrubrik 2">
            <a:extLst>
              <a:ext uri="{FF2B5EF4-FFF2-40B4-BE49-F238E27FC236}">
                <a16:creationId xmlns:a16="http://schemas.microsoft.com/office/drawing/2014/main" id="{90AB6F7B-E5C6-41A9-8148-E66A672DD15E}"/>
              </a:ext>
            </a:extLst>
          </p:cNvPr>
          <p:cNvSpPr>
            <a:spLocks noGrp="1"/>
          </p:cNvSpPr>
          <p:nvPr>
            <p:ph type="subTitle" idx="1"/>
          </p:nvPr>
        </p:nvSpPr>
        <p:spPr>
          <a:xfrm>
            <a:off x="1371600" y="422787"/>
            <a:ext cx="6400800" cy="5673216"/>
          </a:xfrm>
        </p:spPr>
        <p:txBody>
          <a:bodyPr/>
          <a:lstStyle/>
          <a:p>
            <a:endParaRPr lang="sv-FI" dirty="0"/>
          </a:p>
          <a:p>
            <a:r>
              <a:rPr lang="sv-FI" sz="2400" dirty="0"/>
              <a:t>- 1 % av Finlands befolkning använder hörselhjälpmedel</a:t>
            </a:r>
          </a:p>
          <a:p>
            <a:r>
              <a:rPr lang="sv-FI" sz="2400" dirty="0"/>
              <a:t>- det verkliga behovet är minst 3,5%</a:t>
            </a:r>
          </a:p>
          <a:p>
            <a:endParaRPr lang="sv-FI" sz="2400" dirty="0"/>
          </a:p>
          <a:p>
            <a:r>
              <a:rPr lang="sv-FI" sz="2400" dirty="0"/>
              <a:t>- 30 % av 65 + har nedsatt hörsel</a:t>
            </a:r>
          </a:p>
          <a:p>
            <a:r>
              <a:rPr lang="sv-FI" sz="2400" dirty="0"/>
              <a:t>- över 50 % 75-åringarna har så kraftigt nedsatt hörsel att de skulle behöva hörapparat</a:t>
            </a:r>
          </a:p>
          <a:p>
            <a:endParaRPr lang="sv-FI" sz="2400" dirty="0"/>
          </a:p>
          <a:p>
            <a:r>
              <a:rPr lang="sv-FI" sz="2400" dirty="0"/>
              <a:t>- vid medelsvår hörselnedsättning ökar risken för demens 3-faldigt</a:t>
            </a:r>
          </a:p>
          <a:p>
            <a:r>
              <a:rPr lang="sv-FI" sz="2400" dirty="0"/>
              <a:t>- en regelbunden användning av hörselhjälpmedel minskar risken för demens med minst 20 %</a:t>
            </a:r>
          </a:p>
        </p:txBody>
      </p:sp>
    </p:spTree>
    <p:extLst>
      <p:ext uri="{BB962C8B-B14F-4D97-AF65-F5344CB8AC3E}">
        <p14:creationId xmlns:p14="http://schemas.microsoft.com/office/powerpoint/2010/main" val="1747081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Google Shape;191;p16">
            <a:extLst>
              <a:ext uri="{FF2B5EF4-FFF2-40B4-BE49-F238E27FC236}">
                <a16:creationId xmlns:a16="http://schemas.microsoft.com/office/drawing/2014/main" id="{82EDB2CF-8AE2-7DE4-07F2-F8F65C62FBFC}"/>
              </a:ext>
            </a:extLst>
          </p:cNvPr>
          <p:cNvSpPr txBox="1">
            <a:spLocks noGrp="1"/>
          </p:cNvSpPr>
          <p:nvPr>
            <p:ph type="title"/>
          </p:nvPr>
        </p:nvSpPr>
        <p:spPr>
          <a:xfrm>
            <a:off x="685800" y="304796"/>
            <a:ext cx="7239003" cy="243879"/>
          </a:xfrm>
          <a:prstGeom prst="rect">
            <a:avLst/>
          </a:prstGeom>
          <a:noFill/>
          <a:ln>
            <a:noFill/>
          </a:ln>
        </p:spPr>
        <p:txBody>
          <a:bodyPr vert="horz" wrap="square" lIns="91421" tIns="45701" rIns="91421" bIns="45701" anchor="ctr" anchorCtr="0" compatLnSpc="1">
            <a:noAutofit/>
          </a:bodyPr>
          <a:lstStyle/>
          <a:p>
            <a:endParaRPr lang="sv-FI"/>
          </a:p>
        </p:txBody>
      </p:sp>
      <p:sp>
        <p:nvSpPr>
          <p:cNvPr id="3" name="Google Shape;192;p16">
            <a:extLst>
              <a:ext uri="{FF2B5EF4-FFF2-40B4-BE49-F238E27FC236}">
                <a16:creationId xmlns:a16="http://schemas.microsoft.com/office/drawing/2014/main" id="{D631E6BD-9BFD-C711-E7B9-07F4CF32FCEB}"/>
              </a:ext>
            </a:extLst>
          </p:cNvPr>
          <p:cNvSpPr txBox="1">
            <a:spLocks noGrp="1"/>
          </p:cNvSpPr>
          <p:nvPr>
            <p:ph idx="1"/>
          </p:nvPr>
        </p:nvSpPr>
        <p:spPr>
          <a:xfrm>
            <a:off x="685800" y="764703"/>
            <a:ext cx="7239003" cy="5178896"/>
          </a:xfrm>
          <a:prstGeom prst="rect">
            <a:avLst/>
          </a:prstGeom>
          <a:noFill/>
          <a:ln>
            <a:noFill/>
          </a:ln>
        </p:spPr>
        <p:txBody>
          <a:bodyPr vert="horz" wrap="square" lIns="91421" tIns="45701" rIns="91421" bIns="45701" anchor="t" anchorCtr="0" compatLnSpc="1">
            <a:noAutofit/>
          </a:bodyPr>
          <a:lstStyle/>
          <a:p>
            <a:pPr marL="342900" lvl="0" indent="-342900">
              <a:spcBef>
                <a:spcPts val="0"/>
              </a:spcBef>
            </a:pPr>
            <a:r>
              <a:rPr lang="sv-SE" dirty="0"/>
              <a:t>Forskning med över 100.000 deltagare visar att personer med hörselskada och hörapparat har åtminstone 20 % mindre minnessjukdom än personer utan hörselhjälpmedel. Det finns studier som pekar på t.o.m. 50 % mindre risk.</a:t>
            </a:r>
          </a:p>
          <a:p>
            <a:pPr marL="342900" lvl="0" indent="-342900"/>
            <a:r>
              <a:rPr lang="sv-SE" dirty="0"/>
              <a:t>Ensamhet, isolering och depression förstärks av det utanförskap som dålig hörsel ger</a:t>
            </a:r>
          </a:p>
          <a:p>
            <a:pPr marL="342900" lvl="0" indent="-342900"/>
            <a:r>
              <a:rPr lang="sv-SE" dirty="0"/>
              <a:t>Hörapparaten skall vara på från morgon till kväll så att alla vardagsljud kan få vårt minnescentrum att växa</a:t>
            </a:r>
          </a:p>
          <a:p>
            <a:pPr marL="342900" lvl="0" indent="-342900"/>
            <a:r>
              <a:rPr lang="sv-SE" dirty="0"/>
              <a:t>Viktigt: ”Man skall inte vara nöjd med sin hörapparat innan man är nöjd”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Google Shape;124;p5">
            <a:extLst>
              <a:ext uri="{FF2B5EF4-FFF2-40B4-BE49-F238E27FC236}">
                <a16:creationId xmlns:a16="http://schemas.microsoft.com/office/drawing/2014/main" id="{1BBBBE1C-550A-0CD3-A79E-E196FA201139}"/>
              </a:ext>
            </a:extLst>
          </p:cNvPr>
          <p:cNvSpPr txBox="1">
            <a:spLocks noGrp="1"/>
          </p:cNvSpPr>
          <p:nvPr>
            <p:ph type="title"/>
          </p:nvPr>
        </p:nvSpPr>
        <p:spPr>
          <a:xfrm rot="10799991">
            <a:off x="685789" y="259076"/>
            <a:ext cx="7239003" cy="45720"/>
          </a:xfrm>
          <a:prstGeom prst="rect">
            <a:avLst/>
          </a:prstGeom>
          <a:noFill/>
          <a:ln>
            <a:noFill/>
          </a:ln>
        </p:spPr>
        <p:txBody>
          <a:bodyPr vert="horz" wrap="square" lIns="91421" tIns="45701" rIns="91421" bIns="45701" anchor="ctr" anchorCtr="0" compatLnSpc="1">
            <a:noAutofit/>
          </a:bodyPr>
          <a:lstStyle/>
          <a:p>
            <a:endParaRPr lang="sv-FI"/>
          </a:p>
        </p:txBody>
      </p:sp>
      <p:sp>
        <p:nvSpPr>
          <p:cNvPr id="3" name="Google Shape;125;p5">
            <a:extLst>
              <a:ext uri="{FF2B5EF4-FFF2-40B4-BE49-F238E27FC236}">
                <a16:creationId xmlns:a16="http://schemas.microsoft.com/office/drawing/2014/main" id="{6F71D76F-8AD5-4E09-5BDA-44F4C720E9EA}"/>
              </a:ext>
            </a:extLst>
          </p:cNvPr>
          <p:cNvSpPr txBox="1">
            <a:spLocks noGrp="1"/>
          </p:cNvSpPr>
          <p:nvPr>
            <p:ph idx="1"/>
          </p:nvPr>
        </p:nvSpPr>
        <p:spPr>
          <a:xfrm>
            <a:off x="467541" y="548676"/>
            <a:ext cx="7776862" cy="5394923"/>
          </a:xfrm>
          <a:prstGeom prst="rect">
            <a:avLst/>
          </a:prstGeom>
          <a:noFill/>
          <a:ln>
            <a:noFill/>
          </a:ln>
        </p:spPr>
        <p:txBody>
          <a:bodyPr vert="horz" wrap="square" lIns="91421" tIns="45701" rIns="91421" bIns="45701" anchor="t" anchorCtr="0" compatLnSpc="1">
            <a:noAutofit/>
          </a:bodyPr>
          <a:lstStyle/>
          <a:p>
            <a:pPr marL="342900" lvl="0" indent="-342900">
              <a:lnSpc>
                <a:spcPct val="107000"/>
              </a:lnSpc>
              <a:spcBef>
                <a:spcPts val="0"/>
              </a:spcBef>
              <a:buSzPts val="2800"/>
              <a:buFont typeface="Calibri"/>
            </a:pPr>
            <a:r>
              <a:rPr lang="sv-SE" sz="2800">
                <a:latin typeface="Calibri"/>
                <a:ea typeface="Calibri"/>
                <a:cs typeface="Calibri"/>
              </a:rPr>
              <a:t>De aktiva har mindre infektioner och cancer vilket beror på att immunsystemet är effektivare hos de aktiva. Sjukligheten i hjärt- och blodkärlssjukdom är också betydligt mindre hos de aktiva och normalviktiga. </a:t>
            </a:r>
            <a:endParaRPr lang="sv-SE"/>
          </a:p>
          <a:p>
            <a:pPr marL="342900" lvl="0" indent="-342900">
              <a:lnSpc>
                <a:spcPct val="107000"/>
              </a:lnSpc>
              <a:spcBef>
                <a:spcPts val="1360"/>
              </a:spcBef>
              <a:buSzPts val="2800"/>
              <a:buFont typeface="Calibri"/>
            </a:pPr>
            <a:r>
              <a:rPr lang="sv-SE" sz="2800">
                <a:latin typeface="Calibri"/>
                <a:ea typeface="Calibri"/>
                <a:cs typeface="Calibri"/>
              </a:rPr>
              <a:t>Nya studier visar också att det aldrig är för sent att börja. Forskningsprojekt i Karelen och Karleby visar att äldre över 80 år blir friskare på många sätt med hjälp av regelbunden muskelträning i träningssal (Gym). Speciellt minnet förbättras.</a:t>
            </a:r>
            <a:endParaRPr lang="sv-S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ED3A41-B521-4679-D6B7-CEDF92428574}"/>
              </a:ext>
            </a:extLst>
          </p:cNvPr>
          <p:cNvSpPr>
            <a:spLocks noGrp="1"/>
          </p:cNvSpPr>
          <p:nvPr>
            <p:ph type="ctrTitle"/>
          </p:nvPr>
        </p:nvSpPr>
        <p:spPr>
          <a:xfrm>
            <a:off x="540774" y="216310"/>
            <a:ext cx="7917426" cy="5041490"/>
          </a:xfrm>
        </p:spPr>
        <p:txBody>
          <a:bodyPr/>
          <a:lstStyle/>
          <a:p>
            <a:r>
              <a:rPr lang="sv-FI" b="1" dirty="0" err="1"/>
              <a:t>Gerasteni</a:t>
            </a:r>
            <a:r>
              <a:rPr lang="sv-FI" b="1" dirty="0"/>
              <a:t> eller skörhet</a:t>
            </a:r>
            <a:br>
              <a:rPr lang="sv-FI" dirty="0"/>
            </a:br>
            <a:r>
              <a:rPr lang="sv-FI" sz="2800" dirty="0"/>
              <a:t>- kraftlöshet och trötthet</a:t>
            </a:r>
            <a:br>
              <a:rPr lang="sv-FI" sz="2800" dirty="0"/>
            </a:br>
            <a:r>
              <a:rPr lang="sv-FI" sz="2800" dirty="0"/>
              <a:t>- aptitlöshet och undernäring</a:t>
            </a:r>
            <a:br>
              <a:rPr lang="sv-FI" sz="2800" dirty="0"/>
            </a:br>
            <a:r>
              <a:rPr lang="sv-FI" sz="2800" dirty="0"/>
              <a:t>- muskelförlust och benförlust </a:t>
            </a:r>
            <a:br>
              <a:rPr lang="sv-FI" sz="2800" dirty="0"/>
            </a:br>
            <a:r>
              <a:rPr lang="sv-FI" sz="2800" dirty="0"/>
              <a:t>- viktminskning, långsam och </a:t>
            </a:r>
            <a:r>
              <a:rPr lang="sv-FI" sz="2800"/>
              <a:t>snubblande gång</a:t>
            </a:r>
            <a:br>
              <a:rPr lang="sv-FI" sz="2800" dirty="0"/>
            </a:br>
            <a:r>
              <a:rPr lang="sv-FI" sz="2800" b="1" dirty="0"/>
              <a:t>Motgift:</a:t>
            </a:r>
            <a:br>
              <a:rPr lang="sv-FI" sz="2800" dirty="0"/>
            </a:br>
            <a:r>
              <a:rPr lang="sv-FI" sz="2800" dirty="0"/>
              <a:t>+ Fysisk träning, dans....</a:t>
            </a:r>
            <a:br>
              <a:rPr lang="sv-FI" sz="2800" dirty="0"/>
            </a:br>
            <a:r>
              <a:rPr lang="sv-FI" sz="2800" dirty="0"/>
              <a:t>+ Social gemenskap</a:t>
            </a:r>
            <a:br>
              <a:rPr lang="sv-FI" sz="2800" dirty="0"/>
            </a:br>
            <a:r>
              <a:rPr lang="sv-FI" sz="2800" dirty="0"/>
              <a:t>+ Regelbundna, proteinhaltiga måltider</a:t>
            </a:r>
            <a:br>
              <a:rPr lang="sv-FI" sz="2800" dirty="0"/>
            </a:br>
            <a:r>
              <a:rPr lang="sv-FI" sz="2800" dirty="0"/>
              <a:t>+ God hörsel</a:t>
            </a:r>
            <a:br>
              <a:rPr lang="sv-FI" sz="2800" dirty="0"/>
            </a:br>
            <a:endParaRPr lang="sv-FI" sz="2800" dirty="0"/>
          </a:p>
        </p:txBody>
      </p:sp>
      <p:sp>
        <p:nvSpPr>
          <p:cNvPr id="3" name="Underrubrik 2">
            <a:extLst>
              <a:ext uri="{FF2B5EF4-FFF2-40B4-BE49-F238E27FC236}">
                <a16:creationId xmlns:a16="http://schemas.microsoft.com/office/drawing/2014/main" id="{AFA84D2E-75F3-ED6B-B517-9EF58BFFC8AB}"/>
              </a:ext>
            </a:extLst>
          </p:cNvPr>
          <p:cNvSpPr>
            <a:spLocks noGrp="1"/>
          </p:cNvSpPr>
          <p:nvPr>
            <p:ph type="subTitle" idx="1"/>
          </p:nvPr>
        </p:nvSpPr>
        <p:spPr/>
        <p:txBody>
          <a:bodyPr/>
          <a:lstStyle/>
          <a:p>
            <a:endParaRPr lang="sv-FI"/>
          </a:p>
        </p:txBody>
      </p:sp>
    </p:spTree>
    <p:extLst>
      <p:ext uri="{BB962C8B-B14F-4D97-AF65-F5344CB8AC3E}">
        <p14:creationId xmlns:p14="http://schemas.microsoft.com/office/powerpoint/2010/main" val="820038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Google Shape;148;p9">
            <a:extLst>
              <a:ext uri="{FF2B5EF4-FFF2-40B4-BE49-F238E27FC236}">
                <a16:creationId xmlns:a16="http://schemas.microsoft.com/office/drawing/2014/main" id="{FC32792A-2981-7B1F-9AF2-3CC901DF46D6}"/>
              </a:ext>
            </a:extLst>
          </p:cNvPr>
          <p:cNvSpPr txBox="1">
            <a:spLocks noGrp="1"/>
          </p:cNvSpPr>
          <p:nvPr>
            <p:ph type="title"/>
          </p:nvPr>
        </p:nvSpPr>
        <p:spPr>
          <a:xfrm>
            <a:off x="669020" y="187351"/>
            <a:ext cx="7239003" cy="243879"/>
          </a:xfrm>
          <a:prstGeom prst="rect">
            <a:avLst/>
          </a:prstGeom>
          <a:noFill/>
          <a:ln>
            <a:noFill/>
          </a:ln>
        </p:spPr>
        <p:txBody>
          <a:bodyPr vert="horz" wrap="square" lIns="91421" tIns="45701" rIns="91421" bIns="45701" anchor="ctr" anchorCtr="0" compatLnSpc="1">
            <a:noAutofit/>
          </a:bodyPr>
          <a:lstStyle/>
          <a:p>
            <a:endParaRPr lang="sv-FI"/>
          </a:p>
        </p:txBody>
      </p:sp>
      <p:sp>
        <p:nvSpPr>
          <p:cNvPr id="3" name="Google Shape;149;p9">
            <a:extLst>
              <a:ext uri="{FF2B5EF4-FFF2-40B4-BE49-F238E27FC236}">
                <a16:creationId xmlns:a16="http://schemas.microsoft.com/office/drawing/2014/main" id="{C5AEC6B7-0615-81E3-0473-3C3535109067}"/>
              </a:ext>
            </a:extLst>
          </p:cNvPr>
          <p:cNvSpPr txBox="1">
            <a:spLocks noGrp="1"/>
          </p:cNvSpPr>
          <p:nvPr>
            <p:ph idx="1"/>
          </p:nvPr>
        </p:nvSpPr>
        <p:spPr>
          <a:xfrm>
            <a:off x="685800" y="1196748"/>
            <a:ext cx="7239003" cy="4746851"/>
          </a:xfrm>
          <a:prstGeom prst="rect">
            <a:avLst/>
          </a:prstGeom>
          <a:noFill/>
          <a:ln>
            <a:noFill/>
          </a:ln>
        </p:spPr>
        <p:txBody>
          <a:bodyPr vert="horz" wrap="square" lIns="91421" tIns="45701" rIns="91421" bIns="45701" anchor="t" anchorCtr="0" compatLnSpc="1">
            <a:noAutofit/>
          </a:bodyPr>
          <a:lstStyle/>
          <a:p>
            <a:pPr marL="342900" lvl="0" indent="-342900">
              <a:spcBef>
                <a:spcPts val="0"/>
              </a:spcBef>
            </a:pPr>
            <a:r>
              <a:rPr lang="sv-SE" b="1"/>
              <a:t>Framtidstro</a:t>
            </a:r>
            <a:r>
              <a:rPr lang="sv-SE"/>
              <a:t> är en viktig förutsättning och kräver en hållbar ekonomi samt tillgång till vård och omsorg på modersmålet.</a:t>
            </a:r>
          </a:p>
          <a:p>
            <a:pPr marL="342900" lvl="0" indent="-342900"/>
            <a:r>
              <a:rPr lang="sv-SE"/>
              <a:t>Är dessa förutsättningar i skick minskar stress och ångest, vilket ger en god trygghetskänsla och hälsa.</a:t>
            </a:r>
          </a:p>
          <a:p>
            <a:pPr marL="342900" lvl="0" indent="-190496">
              <a:buNone/>
            </a:pPr>
            <a:endParaRPr lang="sv-S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Google Shape;154;p10">
            <a:extLst>
              <a:ext uri="{FF2B5EF4-FFF2-40B4-BE49-F238E27FC236}">
                <a16:creationId xmlns:a16="http://schemas.microsoft.com/office/drawing/2014/main" id="{C40E2D92-BE90-5370-3630-3A8A578AD2F3}"/>
              </a:ext>
            </a:extLst>
          </p:cNvPr>
          <p:cNvSpPr txBox="1">
            <a:spLocks noGrp="1"/>
          </p:cNvSpPr>
          <p:nvPr>
            <p:ph type="title"/>
          </p:nvPr>
        </p:nvSpPr>
        <p:spPr>
          <a:xfrm>
            <a:off x="685800" y="304796"/>
            <a:ext cx="7239003" cy="1143000"/>
          </a:xfrm>
          <a:prstGeom prst="rect">
            <a:avLst/>
          </a:prstGeom>
          <a:noFill/>
          <a:ln>
            <a:noFill/>
          </a:ln>
        </p:spPr>
        <p:txBody>
          <a:bodyPr vert="horz" wrap="square" lIns="91421" tIns="45701" rIns="91421" bIns="45701" anchor="ctr" anchorCtr="0" compatLnSpc="1">
            <a:noAutofit/>
          </a:bodyPr>
          <a:lstStyle/>
          <a:p>
            <a:endParaRPr lang="sv-FI"/>
          </a:p>
        </p:txBody>
      </p:sp>
      <p:sp>
        <p:nvSpPr>
          <p:cNvPr id="3" name="Google Shape;155;p10">
            <a:extLst>
              <a:ext uri="{FF2B5EF4-FFF2-40B4-BE49-F238E27FC236}">
                <a16:creationId xmlns:a16="http://schemas.microsoft.com/office/drawing/2014/main" id="{CC30F60F-F758-A22E-E946-110976965512}"/>
              </a:ext>
            </a:extLst>
          </p:cNvPr>
          <p:cNvSpPr txBox="1">
            <a:spLocks noGrp="1"/>
          </p:cNvSpPr>
          <p:nvPr>
            <p:ph idx="1"/>
          </p:nvPr>
        </p:nvSpPr>
        <p:spPr>
          <a:xfrm>
            <a:off x="685800" y="1828800"/>
            <a:ext cx="7239003" cy="4114800"/>
          </a:xfrm>
          <a:prstGeom prst="rect">
            <a:avLst/>
          </a:prstGeom>
          <a:noFill/>
          <a:ln>
            <a:noFill/>
          </a:ln>
        </p:spPr>
        <p:txBody>
          <a:bodyPr vert="horz" wrap="square" lIns="91421" tIns="45701" rIns="91421" bIns="45701" anchor="t" anchorCtr="0" compatLnSpc="1">
            <a:noAutofit/>
          </a:bodyPr>
          <a:lstStyle/>
          <a:p>
            <a:pPr marL="342900" lvl="0" indent="-342900">
              <a:spcBef>
                <a:spcPts val="0"/>
              </a:spcBef>
              <a:buSzPts val="2800"/>
            </a:pPr>
            <a:r>
              <a:rPr lang="sv-SE" sz="2800"/>
              <a:t>Ett </a:t>
            </a:r>
            <a:r>
              <a:rPr lang="sv-SE" sz="2800" b="1"/>
              <a:t>gott liv </a:t>
            </a:r>
            <a:r>
              <a:rPr lang="sv-SE" sz="2800"/>
              <a:t>beror alltså på en </a:t>
            </a:r>
            <a:r>
              <a:rPr lang="sv-SE" sz="2800" b="1"/>
              <a:t>själv</a:t>
            </a:r>
            <a:r>
              <a:rPr lang="sv-SE" sz="2800"/>
              <a:t> och på </a:t>
            </a:r>
            <a:r>
              <a:rPr lang="sv-SE" sz="2800" b="1"/>
              <a:t>samhället,</a:t>
            </a:r>
            <a:r>
              <a:rPr lang="sv-SE" sz="2800"/>
              <a:t> som skapar förutsättningarna.</a:t>
            </a:r>
            <a:endParaRPr lang="sv-SE"/>
          </a:p>
          <a:p>
            <a:pPr marL="342900" lvl="0" indent="-342900">
              <a:spcBef>
                <a:spcPts val="560"/>
              </a:spcBef>
              <a:buSzPts val="2800"/>
            </a:pPr>
            <a:r>
              <a:rPr lang="sv-SE" sz="2800"/>
              <a:t>Experter skall berätta hur man kan leva hälsosamt, men utan pekpinne och hälsoterror, som bara ger mera ångest.</a:t>
            </a:r>
            <a:endParaRPr lang="sv-S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Google Shape;160;p11">
            <a:extLst>
              <a:ext uri="{FF2B5EF4-FFF2-40B4-BE49-F238E27FC236}">
                <a16:creationId xmlns:a16="http://schemas.microsoft.com/office/drawing/2014/main" id="{B0EDE521-E2DA-CDFC-1E9E-E7C3601D0793}"/>
              </a:ext>
            </a:extLst>
          </p:cNvPr>
          <p:cNvSpPr txBox="1">
            <a:spLocks noGrp="1"/>
          </p:cNvSpPr>
          <p:nvPr>
            <p:ph type="title"/>
          </p:nvPr>
        </p:nvSpPr>
        <p:spPr>
          <a:xfrm>
            <a:off x="685800" y="304796"/>
            <a:ext cx="7239003" cy="45720"/>
          </a:xfrm>
          <a:prstGeom prst="rect">
            <a:avLst/>
          </a:prstGeom>
          <a:noFill/>
          <a:ln>
            <a:noFill/>
          </a:ln>
        </p:spPr>
        <p:txBody>
          <a:bodyPr vert="horz" wrap="square" lIns="91421" tIns="45701" rIns="91421" bIns="45701" anchor="ctr" anchorCtr="0" compatLnSpc="1">
            <a:noAutofit/>
          </a:bodyPr>
          <a:lstStyle/>
          <a:p>
            <a:endParaRPr lang="sv-FI"/>
          </a:p>
        </p:txBody>
      </p:sp>
      <p:sp>
        <p:nvSpPr>
          <p:cNvPr id="3" name="Google Shape;161;p11">
            <a:extLst>
              <a:ext uri="{FF2B5EF4-FFF2-40B4-BE49-F238E27FC236}">
                <a16:creationId xmlns:a16="http://schemas.microsoft.com/office/drawing/2014/main" id="{3E49890A-B58E-246E-22E0-77C5F1F63461}"/>
              </a:ext>
            </a:extLst>
          </p:cNvPr>
          <p:cNvSpPr txBox="1">
            <a:spLocks noGrp="1"/>
          </p:cNvSpPr>
          <p:nvPr>
            <p:ph idx="1"/>
          </p:nvPr>
        </p:nvSpPr>
        <p:spPr>
          <a:xfrm>
            <a:off x="685800" y="404667"/>
            <a:ext cx="7239003" cy="5538932"/>
          </a:xfrm>
          <a:prstGeom prst="rect">
            <a:avLst/>
          </a:prstGeom>
          <a:noFill/>
          <a:ln>
            <a:noFill/>
          </a:ln>
        </p:spPr>
        <p:txBody>
          <a:bodyPr vert="horz" wrap="square" lIns="91421" tIns="45701" rIns="91421" bIns="45701" anchor="t" anchorCtr="0" compatLnSpc="1">
            <a:noAutofit/>
          </a:bodyPr>
          <a:lstStyle/>
          <a:p>
            <a:pPr marL="0" lvl="0" indent="0">
              <a:spcBef>
                <a:spcPts val="0"/>
              </a:spcBef>
              <a:buNone/>
            </a:pPr>
            <a:br>
              <a:rPr lang="sv-FI"/>
            </a:br>
            <a:endParaRPr lang="sv-FI"/>
          </a:p>
        </p:txBody>
      </p:sp>
      <p:pic>
        <p:nvPicPr>
          <p:cNvPr id="4" name="Google Shape;162;p11">
            <a:extLst>
              <a:ext uri="{FF2B5EF4-FFF2-40B4-BE49-F238E27FC236}">
                <a16:creationId xmlns:a16="http://schemas.microsoft.com/office/drawing/2014/main" id="{60AA6FAA-008B-3A6C-97C8-4A556C3E23AA}"/>
              </a:ext>
            </a:extLst>
          </p:cNvPr>
          <p:cNvPicPr>
            <a:picLocks noChangeAspect="1"/>
          </p:cNvPicPr>
          <p:nvPr/>
        </p:nvPicPr>
        <p:blipFill>
          <a:blip r:embed="rId3">
            <a:alphaModFix/>
          </a:blip>
          <a:srcRect/>
          <a:stretch>
            <a:fillRect/>
          </a:stretch>
        </p:blipFill>
        <p:spPr>
          <a:xfrm>
            <a:off x="2699793" y="1052739"/>
            <a:ext cx="6625733" cy="5091114"/>
          </a:xfrm>
          <a:prstGeom prst="rect">
            <a:avLst/>
          </a:prstGeom>
          <a:noFill/>
          <a:ln cap="flat">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Google Shape;167;p12">
            <a:extLst>
              <a:ext uri="{FF2B5EF4-FFF2-40B4-BE49-F238E27FC236}">
                <a16:creationId xmlns:a16="http://schemas.microsoft.com/office/drawing/2014/main" id="{802D5741-EDEE-F340-CBC8-BECE2BEBC829}"/>
              </a:ext>
            </a:extLst>
          </p:cNvPr>
          <p:cNvSpPr txBox="1">
            <a:spLocks noGrp="1"/>
          </p:cNvSpPr>
          <p:nvPr>
            <p:ph type="title"/>
          </p:nvPr>
        </p:nvSpPr>
        <p:spPr>
          <a:xfrm>
            <a:off x="685800" y="304796"/>
            <a:ext cx="7239003" cy="1540023"/>
          </a:xfrm>
          <a:prstGeom prst="rect">
            <a:avLst/>
          </a:prstGeom>
          <a:noFill/>
          <a:ln>
            <a:noFill/>
          </a:ln>
        </p:spPr>
        <p:txBody>
          <a:bodyPr vert="horz" wrap="square" lIns="91421" tIns="45701" rIns="91421" bIns="45701" anchor="ctr" anchorCtr="0" compatLnSpc="1">
            <a:noAutofit/>
          </a:bodyPr>
          <a:lstStyle/>
          <a:p>
            <a:pPr lvl="0"/>
            <a:r>
              <a:rPr lang="sv-SE" sz="2400"/>
              <a:t>Människans </a:t>
            </a:r>
            <a:r>
              <a:rPr lang="sv-SE" sz="2400" b="1"/>
              <a:t>grundbehov:</a:t>
            </a:r>
            <a:r>
              <a:rPr lang="sv-SE" sz="2400"/>
              <a:t> mat, sömn och social samvaro.</a:t>
            </a:r>
            <a:br>
              <a:rPr lang="sv-SE" sz="2400"/>
            </a:br>
            <a:r>
              <a:rPr lang="sv-SE" sz="2400"/>
              <a:t>Att ha en roll, mening med livet. </a:t>
            </a:r>
            <a:br>
              <a:rPr lang="sv-SE" sz="2400"/>
            </a:br>
            <a:endParaRPr lang="sv-SE" sz="2400"/>
          </a:p>
        </p:txBody>
      </p:sp>
      <p:sp>
        <p:nvSpPr>
          <p:cNvPr id="3" name="Google Shape;168;p12">
            <a:extLst>
              <a:ext uri="{FF2B5EF4-FFF2-40B4-BE49-F238E27FC236}">
                <a16:creationId xmlns:a16="http://schemas.microsoft.com/office/drawing/2014/main" id="{3F218684-59DB-0F4B-5948-029D19577150}"/>
              </a:ext>
            </a:extLst>
          </p:cNvPr>
          <p:cNvSpPr txBox="1">
            <a:spLocks noGrp="1"/>
          </p:cNvSpPr>
          <p:nvPr>
            <p:ph idx="1"/>
          </p:nvPr>
        </p:nvSpPr>
        <p:spPr>
          <a:xfrm>
            <a:off x="685800" y="1635852"/>
            <a:ext cx="7772400" cy="4580385"/>
          </a:xfrm>
          <a:prstGeom prst="rect">
            <a:avLst/>
          </a:prstGeom>
          <a:noFill/>
          <a:ln>
            <a:noFill/>
          </a:ln>
        </p:spPr>
        <p:txBody>
          <a:bodyPr vert="horz" wrap="square" lIns="91421" tIns="45701" rIns="91421" bIns="45701" anchor="t" anchorCtr="0" compatLnSpc="1">
            <a:noAutofit/>
          </a:bodyPr>
          <a:lstStyle/>
          <a:p>
            <a:pPr marL="0" lvl="0" indent="0">
              <a:spcBef>
                <a:spcPts val="0"/>
              </a:spcBef>
              <a:buNone/>
            </a:pPr>
            <a:r>
              <a:rPr lang="sv-SE" b="1"/>
              <a:t>Hinder för livslust:</a:t>
            </a:r>
            <a:endParaRPr lang="sv-SE"/>
          </a:p>
          <a:p>
            <a:pPr marL="342900" lvl="0" indent="-342900"/>
            <a:r>
              <a:rPr lang="sv-SE"/>
              <a:t>Depression, ensamhet, bitterhet, martyrskap – ett ogenomträngligt skal</a:t>
            </a:r>
          </a:p>
          <a:p>
            <a:pPr marL="342900" lvl="0" indent="-342900"/>
            <a:r>
              <a:rPr lang="sv-SE"/>
              <a:t>Om allt man älskat gått förlorat....</a:t>
            </a:r>
          </a:p>
          <a:p>
            <a:pPr marL="342900" lvl="0" indent="-342900"/>
            <a:r>
              <a:rPr lang="sv-SE"/>
              <a:t>Utan dalar inga höjder</a:t>
            </a:r>
          </a:p>
          <a:p>
            <a:pPr marL="342900" lvl="0" indent="-342900"/>
            <a:r>
              <a:rPr lang="sv-SE"/>
              <a:t>Värsta scenariot: ständigt gå och längta efter det omöjliga goda och glömma att leva i nuet, också de små drömmarna ger glädje. Förnöjsamhet.</a:t>
            </a:r>
          </a:p>
          <a:p>
            <a:pPr marL="342900" lvl="0" indent="-342900"/>
            <a:r>
              <a:rPr lang="sv-SE"/>
              <a:t>Men att ha framtidsplaner är bra. Förglädje och efterglädje.</a:t>
            </a:r>
          </a:p>
          <a:p>
            <a:pPr marL="342900" lvl="0" indent="-342900"/>
            <a:r>
              <a:rPr lang="sv-SE"/>
              <a:t>Rädsla för vanvård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Google Shape;173;p13">
            <a:extLst>
              <a:ext uri="{FF2B5EF4-FFF2-40B4-BE49-F238E27FC236}">
                <a16:creationId xmlns:a16="http://schemas.microsoft.com/office/drawing/2014/main" id="{28EEC4A1-A7DB-1FB8-ECF6-A67C19BE44AA}"/>
              </a:ext>
            </a:extLst>
          </p:cNvPr>
          <p:cNvSpPr txBox="1">
            <a:spLocks noGrp="1"/>
          </p:cNvSpPr>
          <p:nvPr>
            <p:ph type="title"/>
          </p:nvPr>
        </p:nvSpPr>
        <p:spPr>
          <a:xfrm>
            <a:off x="685800" y="304796"/>
            <a:ext cx="7239003" cy="1396005"/>
          </a:xfrm>
          <a:prstGeom prst="rect">
            <a:avLst/>
          </a:prstGeom>
          <a:noFill/>
          <a:ln>
            <a:noFill/>
          </a:ln>
        </p:spPr>
        <p:txBody>
          <a:bodyPr vert="horz" wrap="square" lIns="91421" tIns="45701" rIns="91421" bIns="45701" anchor="ctr" anchorCtr="0" compatLnSpc="1">
            <a:noAutofit/>
          </a:bodyPr>
          <a:lstStyle/>
          <a:p>
            <a:pPr lvl="0"/>
            <a:r>
              <a:rPr lang="sv-SE" sz="2400" b="1"/>
              <a:t>Den ofrivillig ensamhetens och gemenskapens inverkan på hälsan. </a:t>
            </a:r>
            <a:br>
              <a:rPr lang="sv-SE" sz="2400" b="1"/>
            </a:br>
            <a:r>
              <a:rPr lang="sv-SE" sz="2400" b="1"/>
              <a:t>- ca en tredje del av pensionärerna är ensamma mot sin vilja och många andra i yngre ålder av många orsaker.</a:t>
            </a:r>
            <a:endParaRPr lang="sv-SE"/>
          </a:p>
        </p:txBody>
      </p:sp>
      <p:sp>
        <p:nvSpPr>
          <p:cNvPr id="3" name="Google Shape;174;p13">
            <a:extLst>
              <a:ext uri="{FF2B5EF4-FFF2-40B4-BE49-F238E27FC236}">
                <a16:creationId xmlns:a16="http://schemas.microsoft.com/office/drawing/2014/main" id="{8B1ADE93-70F0-B6F3-BE3A-84CA690DB319}"/>
              </a:ext>
            </a:extLst>
          </p:cNvPr>
          <p:cNvSpPr txBox="1">
            <a:spLocks noGrp="1"/>
          </p:cNvSpPr>
          <p:nvPr>
            <p:ph idx="1"/>
          </p:nvPr>
        </p:nvSpPr>
        <p:spPr>
          <a:xfrm>
            <a:off x="685800" y="1844820"/>
            <a:ext cx="8062667" cy="4824538"/>
          </a:xfrm>
          <a:prstGeom prst="rect">
            <a:avLst/>
          </a:prstGeom>
          <a:noFill/>
          <a:ln>
            <a:noFill/>
          </a:ln>
        </p:spPr>
        <p:txBody>
          <a:bodyPr vert="horz" wrap="square" lIns="91421" tIns="45701" rIns="91421" bIns="45701" anchor="t" anchorCtr="0" compatLnSpc="1">
            <a:noAutofit/>
          </a:bodyPr>
          <a:lstStyle/>
          <a:p>
            <a:pPr marL="0" lvl="0" indent="0">
              <a:spcBef>
                <a:spcPts val="0"/>
              </a:spcBef>
              <a:buNone/>
            </a:pPr>
            <a:r>
              <a:rPr lang="sv-SE" b="1"/>
              <a:t>Ensamhet </a:t>
            </a:r>
            <a:r>
              <a:rPr lang="sv-SE"/>
              <a:t>skapar stress. Samma hormoner utsöndras som vid rädsla och laddning inför kamp.</a:t>
            </a:r>
          </a:p>
          <a:p>
            <a:pPr marL="342900" lvl="0" indent="-342900">
              <a:buChar char="-"/>
            </a:pPr>
            <a:r>
              <a:rPr lang="sv-SE"/>
              <a:t>Dessutom ger den kronisk stress med kärlsammandragningar och förhöjt blodtryck med större risk för hjärt-, och blodkärlssjukdomar samt demens</a:t>
            </a:r>
          </a:p>
          <a:p>
            <a:pPr marL="342900" lvl="0" indent="-342900">
              <a:buChar char="-"/>
            </a:pPr>
            <a:r>
              <a:rPr lang="sv-SE"/>
              <a:t>Och försvagning av kroppens immunsystem med inflammation i kroppen som är relaterad till många sjukdomar, inte minst cancer och infektioner</a:t>
            </a:r>
          </a:p>
          <a:p>
            <a:pPr marL="342900" lvl="0" indent="-342900">
              <a:buChar char="-"/>
            </a:pPr>
            <a:r>
              <a:rPr lang="sv-SE"/>
              <a:t>Kvinnor är mer känsliga för ensamhet</a:t>
            </a:r>
          </a:p>
          <a:p>
            <a:pPr marL="342900" lvl="0" indent="-342900">
              <a:buChar char="-"/>
            </a:pPr>
            <a:r>
              <a:rPr lang="sv-SE"/>
              <a:t>Samma förändringar i magnetundersökning av hjärnan som vid demens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Google Shape;99;p2">
            <a:extLst>
              <a:ext uri="{FF2B5EF4-FFF2-40B4-BE49-F238E27FC236}">
                <a16:creationId xmlns:a16="http://schemas.microsoft.com/office/drawing/2014/main" id="{CBA90FA5-62AF-126D-0BEC-1A3E4BA0DCDF}"/>
              </a:ext>
            </a:extLst>
          </p:cNvPr>
          <p:cNvSpPr txBox="1">
            <a:spLocks noGrp="1"/>
          </p:cNvSpPr>
          <p:nvPr>
            <p:ph type="title"/>
          </p:nvPr>
        </p:nvSpPr>
        <p:spPr>
          <a:xfrm>
            <a:off x="685800" y="304796"/>
            <a:ext cx="7239003" cy="99861"/>
          </a:xfrm>
          <a:prstGeom prst="rect">
            <a:avLst/>
          </a:prstGeom>
          <a:noFill/>
          <a:ln>
            <a:noFill/>
          </a:ln>
        </p:spPr>
        <p:txBody>
          <a:bodyPr vert="horz" wrap="square" lIns="91421" tIns="45701" rIns="91421" bIns="45701" anchor="ctr" anchorCtr="0" compatLnSpc="1">
            <a:noAutofit/>
          </a:bodyPr>
          <a:lstStyle/>
          <a:p>
            <a:endParaRPr lang="sv-FI"/>
          </a:p>
        </p:txBody>
      </p:sp>
      <p:pic>
        <p:nvPicPr>
          <p:cNvPr id="3" name="Google Shape;100;p2" descr="En bild som visar diagram&#10;&#10;Automatiskt genererad beskrivning">
            <a:extLst>
              <a:ext uri="{FF2B5EF4-FFF2-40B4-BE49-F238E27FC236}">
                <a16:creationId xmlns:a16="http://schemas.microsoft.com/office/drawing/2014/main" id="{7AA04F86-F31C-AD70-D62F-AAFCDBAA9AAD}"/>
              </a:ext>
            </a:extLst>
          </p:cNvPr>
          <p:cNvPicPr>
            <a:picLocks noGrp="1" noChangeAspect="1"/>
          </p:cNvPicPr>
          <p:nvPr>
            <p:ph idx="1"/>
          </p:nvPr>
        </p:nvPicPr>
        <p:blipFill>
          <a:blip r:embed="rId3">
            <a:alphaModFix/>
          </a:blip>
          <a:srcRect/>
          <a:stretch>
            <a:fillRect/>
          </a:stretch>
        </p:blipFill>
        <p:spPr>
          <a:xfrm>
            <a:off x="1475658" y="404667"/>
            <a:ext cx="6912772" cy="568862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Google Shape;179;p14">
            <a:extLst>
              <a:ext uri="{FF2B5EF4-FFF2-40B4-BE49-F238E27FC236}">
                <a16:creationId xmlns:a16="http://schemas.microsoft.com/office/drawing/2014/main" id="{CC1A1F81-0702-3309-C6A1-CA0D7DD89311}"/>
              </a:ext>
            </a:extLst>
          </p:cNvPr>
          <p:cNvSpPr txBox="1">
            <a:spLocks noGrp="1"/>
          </p:cNvSpPr>
          <p:nvPr>
            <p:ph type="title"/>
          </p:nvPr>
        </p:nvSpPr>
        <p:spPr>
          <a:xfrm>
            <a:off x="611559" y="332658"/>
            <a:ext cx="7239003" cy="144018"/>
          </a:xfrm>
          <a:prstGeom prst="rect">
            <a:avLst/>
          </a:prstGeom>
          <a:noFill/>
          <a:ln>
            <a:noFill/>
          </a:ln>
        </p:spPr>
        <p:txBody>
          <a:bodyPr vert="horz" wrap="square" lIns="91421" tIns="45701" rIns="91421" bIns="45701" anchor="ctr" anchorCtr="0" compatLnSpc="1">
            <a:noAutofit/>
          </a:bodyPr>
          <a:lstStyle/>
          <a:p>
            <a:endParaRPr lang="sv-FI"/>
          </a:p>
        </p:txBody>
      </p:sp>
      <p:sp>
        <p:nvSpPr>
          <p:cNvPr id="3" name="Google Shape;180;p14">
            <a:extLst>
              <a:ext uri="{FF2B5EF4-FFF2-40B4-BE49-F238E27FC236}">
                <a16:creationId xmlns:a16="http://schemas.microsoft.com/office/drawing/2014/main" id="{B2E8884B-F06A-0237-376C-031038FA9ADC}"/>
              </a:ext>
            </a:extLst>
          </p:cNvPr>
          <p:cNvSpPr txBox="1">
            <a:spLocks noGrp="1"/>
          </p:cNvSpPr>
          <p:nvPr>
            <p:ph idx="1"/>
          </p:nvPr>
        </p:nvSpPr>
        <p:spPr>
          <a:xfrm>
            <a:off x="685800" y="620685"/>
            <a:ext cx="7239003" cy="5322914"/>
          </a:xfrm>
          <a:prstGeom prst="rect">
            <a:avLst/>
          </a:prstGeom>
          <a:noFill/>
          <a:ln>
            <a:noFill/>
          </a:ln>
        </p:spPr>
        <p:txBody>
          <a:bodyPr vert="horz" wrap="square" lIns="91421" tIns="45701" rIns="91421" bIns="45701" anchor="t" anchorCtr="0" compatLnSpc="1">
            <a:noAutofit/>
          </a:bodyPr>
          <a:lstStyle/>
          <a:p>
            <a:pPr marL="342900" lvl="0" indent="-342900">
              <a:spcBef>
                <a:spcPts val="0"/>
              </a:spcBef>
              <a:buSzPts val="2800"/>
              <a:buChar char="-"/>
            </a:pPr>
            <a:r>
              <a:rPr lang="sv-SE" sz="2800"/>
              <a:t>ALLA äldre vill inte bo ensamma!</a:t>
            </a:r>
            <a:endParaRPr lang="sv-SE"/>
          </a:p>
          <a:p>
            <a:pPr marL="0" lvl="0" indent="0">
              <a:spcBef>
                <a:spcPts val="560"/>
              </a:spcBef>
              <a:buNone/>
            </a:pPr>
            <a:r>
              <a:rPr lang="sv-SE" sz="2800" b="1"/>
              <a:t>Gemenskap </a:t>
            </a:r>
            <a:r>
              <a:rPr lang="sv-SE" sz="2800"/>
              <a:t>aktiverar ett belöningssystem i hjärnan så att den som ger hjälp och får hjälp har bättre hälsa.</a:t>
            </a:r>
            <a:endParaRPr lang="sv-SE"/>
          </a:p>
          <a:p>
            <a:pPr marL="0" lvl="0" indent="0">
              <a:spcBef>
                <a:spcPts val="560"/>
              </a:spcBef>
              <a:buNone/>
            </a:pPr>
            <a:r>
              <a:rPr lang="sv-SE" sz="2800"/>
              <a:t>- Närhet och beröring ökar halten av lyckohormonerna oxytocin och dopamin – höjer smärttröskeln!</a:t>
            </a:r>
            <a:endParaRPr lang="sv-SE"/>
          </a:p>
          <a:p>
            <a:pPr marL="0" lvl="0" indent="0">
              <a:spcBef>
                <a:spcPts val="560"/>
              </a:spcBef>
              <a:buNone/>
            </a:pPr>
            <a:r>
              <a:rPr lang="sv-SE" sz="2800"/>
              <a:t>- Frivilligarbete behöver systematiseras och tas med i planeringen av kommunens äldreomsorg.</a:t>
            </a:r>
            <a:endParaRPr lang="sv-SE"/>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Google Shape;185;p15">
            <a:extLst>
              <a:ext uri="{FF2B5EF4-FFF2-40B4-BE49-F238E27FC236}">
                <a16:creationId xmlns:a16="http://schemas.microsoft.com/office/drawing/2014/main" id="{621C0FB0-A61D-39FD-3888-BDDF1838BACF}"/>
              </a:ext>
            </a:extLst>
          </p:cNvPr>
          <p:cNvSpPr txBox="1">
            <a:spLocks noGrp="1"/>
          </p:cNvSpPr>
          <p:nvPr>
            <p:ph type="title"/>
          </p:nvPr>
        </p:nvSpPr>
        <p:spPr>
          <a:xfrm>
            <a:off x="685800" y="304796"/>
            <a:ext cx="7239003" cy="1143000"/>
          </a:xfrm>
          <a:prstGeom prst="rect">
            <a:avLst/>
          </a:prstGeom>
          <a:noFill/>
          <a:ln>
            <a:noFill/>
          </a:ln>
        </p:spPr>
        <p:txBody>
          <a:bodyPr vert="horz" wrap="square" lIns="91421" tIns="45701" rIns="91421" bIns="45701" anchor="ctr" anchorCtr="0" compatLnSpc="1">
            <a:noAutofit/>
          </a:bodyPr>
          <a:lstStyle/>
          <a:p>
            <a:pPr lvl="0"/>
            <a:r>
              <a:rPr lang="sv-SE"/>
              <a:t>Vad göra för att minska den negativa ensamheten?</a:t>
            </a:r>
          </a:p>
        </p:txBody>
      </p:sp>
      <p:sp>
        <p:nvSpPr>
          <p:cNvPr id="3" name="Google Shape;186;p15">
            <a:extLst>
              <a:ext uri="{FF2B5EF4-FFF2-40B4-BE49-F238E27FC236}">
                <a16:creationId xmlns:a16="http://schemas.microsoft.com/office/drawing/2014/main" id="{5488F08F-95E1-5166-C8CA-CCC60B526C4A}"/>
              </a:ext>
            </a:extLst>
          </p:cNvPr>
          <p:cNvSpPr txBox="1">
            <a:spLocks noGrp="1"/>
          </p:cNvSpPr>
          <p:nvPr>
            <p:ph idx="1"/>
          </p:nvPr>
        </p:nvSpPr>
        <p:spPr>
          <a:xfrm>
            <a:off x="685800" y="1628802"/>
            <a:ext cx="7558604" cy="4968547"/>
          </a:xfrm>
          <a:prstGeom prst="rect">
            <a:avLst/>
          </a:prstGeom>
          <a:noFill/>
          <a:ln>
            <a:noFill/>
          </a:ln>
        </p:spPr>
        <p:txBody>
          <a:bodyPr vert="horz" wrap="square" lIns="91421" tIns="45701" rIns="91421" bIns="45701" anchor="t" anchorCtr="0" compatLnSpc="1">
            <a:noAutofit/>
          </a:bodyPr>
          <a:lstStyle/>
          <a:p>
            <a:pPr marL="342900" lvl="0" indent="-342900">
              <a:spcBef>
                <a:spcPts val="0"/>
              </a:spcBef>
            </a:pPr>
            <a:r>
              <a:rPr lang="sv-SE" b="1"/>
              <a:t>God hörsel eller bra hörselhjälpmedel</a:t>
            </a:r>
            <a:endParaRPr lang="sv-SE"/>
          </a:p>
          <a:p>
            <a:pPr marL="342900" lvl="0" indent="-342900"/>
            <a:r>
              <a:rPr lang="sv-SE"/>
              <a:t>Skapa sociala mötesplatser</a:t>
            </a:r>
          </a:p>
          <a:p>
            <a:pPr marL="342900" lvl="0" indent="-342900"/>
            <a:r>
              <a:rPr lang="sv-SE"/>
              <a:t>Plan för att motverka social isolering och psykisk ohälsa hos äldre</a:t>
            </a:r>
          </a:p>
          <a:p>
            <a:pPr marL="342900" lvl="0" indent="-342900"/>
            <a:r>
              <a:rPr lang="sv-SE"/>
              <a:t>Hemvårdspersonalens tid och kompetens!? Rutiner för att upptäcka depression.</a:t>
            </a:r>
          </a:p>
          <a:p>
            <a:pPr marL="342900" lvl="0" indent="-342900"/>
            <a:r>
              <a:rPr lang="sv-SE"/>
              <a:t>Systematiskt förebyggande hembesök. Syn, hörsel, rörlighet -&gt; hjälpmedel.</a:t>
            </a:r>
          </a:p>
          <a:p>
            <a:pPr marL="342900" lvl="0" indent="-342900"/>
            <a:r>
              <a:rPr lang="sv-SE"/>
              <a:t>Stödtelefon för äldre</a:t>
            </a:r>
          </a:p>
          <a:p>
            <a:pPr marL="342900" lvl="0" indent="-342900"/>
            <a:r>
              <a:rPr lang="sv-SE"/>
              <a:t>Stöd adb-utbildning för seniorer. Skapa alternativ för den som inte kan ta del av digitaliserad service</a:t>
            </a:r>
          </a:p>
          <a:p>
            <a:pPr marL="342900" lvl="0" indent="-342900"/>
            <a:r>
              <a:rPr lang="sv-SE"/>
              <a:t>Väntjänst, frivilligarbete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B20B7D-68E8-201A-A777-C1340969042D}"/>
              </a:ext>
            </a:extLst>
          </p:cNvPr>
          <p:cNvSpPr>
            <a:spLocks noGrp="1"/>
          </p:cNvSpPr>
          <p:nvPr>
            <p:ph type="ctrTitle"/>
          </p:nvPr>
        </p:nvSpPr>
        <p:spPr/>
        <p:txBody>
          <a:bodyPr/>
          <a:lstStyle/>
          <a:p>
            <a:endParaRPr lang="sv-FI"/>
          </a:p>
        </p:txBody>
      </p:sp>
      <p:sp>
        <p:nvSpPr>
          <p:cNvPr id="3" name="Underrubrik 2">
            <a:extLst>
              <a:ext uri="{FF2B5EF4-FFF2-40B4-BE49-F238E27FC236}">
                <a16:creationId xmlns:a16="http://schemas.microsoft.com/office/drawing/2014/main" id="{14B5BB21-A83A-FF1A-DB70-F265CD18AA77}"/>
              </a:ext>
            </a:extLst>
          </p:cNvPr>
          <p:cNvSpPr>
            <a:spLocks noGrp="1"/>
          </p:cNvSpPr>
          <p:nvPr>
            <p:ph type="subTitle" idx="1"/>
          </p:nvPr>
        </p:nvSpPr>
        <p:spPr/>
        <p:txBody>
          <a:bodyPr/>
          <a:lstStyle/>
          <a:p>
            <a:endParaRPr lang="sv-FI"/>
          </a:p>
        </p:txBody>
      </p:sp>
      <p:pic>
        <p:nvPicPr>
          <p:cNvPr id="5" name="Bildobjekt 4" descr="En bild som visar diagram, skelett">
            <a:extLst>
              <a:ext uri="{FF2B5EF4-FFF2-40B4-BE49-F238E27FC236}">
                <a16:creationId xmlns:a16="http://schemas.microsoft.com/office/drawing/2014/main" id="{94A41280-87ED-6B74-173D-A47FFEBE0D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99" y="506186"/>
            <a:ext cx="8474529" cy="5437414"/>
          </a:xfrm>
          <a:prstGeom prst="rect">
            <a:avLst/>
          </a:prstGeom>
        </p:spPr>
      </p:pic>
    </p:spTree>
    <p:extLst>
      <p:ext uri="{BB962C8B-B14F-4D97-AF65-F5344CB8AC3E}">
        <p14:creationId xmlns:p14="http://schemas.microsoft.com/office/powerpoint/2010/main" val="1028752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3CF772-D5E8-274E-A77A-46EAAD3A70E6}"/>
              </a:ext>
            </a:extLst>
          </p:cNvPr>
          <p:cNvSpPr>
            <a:spLocks noGrp="1"/>
          </p:cNvSpPr>
          <p:nvPr>
            <p:ph type="ctrTitle"/>
          </p:nvPr>
        </p:nvSpPr>
        <p:spPr>
          <a:xfrm>
            <a:off x="685800" y="98323"/>
            <a:ext cx="7772400" cy="5889522"/>
          </a:xfrm>
        </p:spPr>
        <p:txBody>
          <a:bodyPr/>
          <a:lstStyle/>
          <a:p>
            <a:r>
              <a:rPr lang="sv-FI" sz="2400" dirty="0"/>
              <a:t>Med dålig hörsel är man inte med i en gemenskap. Man känner sig utanför och ensam mitt i allt brus. Hjärnan får inte heller stimulans och slocknar delvis.</a:t>
            </a:r>
            <a:br>
              <a:rPr lang="sv-FI" sz="2400" dirty="0"/>
            </a:br>
            <a:br>
              <a:rPr lang="sv-FI" sz="2400" dirty="0"/>
            </a:br>
            <a:r>
              <a:rPr lang="sv-FI" sz="2400" dirty="0"/>
              <a:t>Det samma är det med muskelträning när det gäller stimulans av hjärnan. Utan den slocknar också en del av hjärnan.</a:t>
            </a:r>
            <a:br>
              <a:rPr lang="sv-FI" sz="2400" dirty="0"/>
            </a:br>
            <a:br>
              <a:rPr lang="sv-FI" sz="2400" dirty="0"/>
            </a:br>
            <a:r>
              <a:rPr lang="sv-FI" sz="2400" dirty="0"/>
              <a:t>Men det finns hjälp: bra hörselhjälpmedel och musklerna kan vi </a:t>
            </a:r>
            <a:r>
              <a:rPr lang="sv-FI" sz="2400"/>
              <a:t>alla träna.</a:t>
            </a:r>
            <a:endParaRPr lang="sv-FI" sz="2400" dirty="0"/>
          </a:p>
        </p:txBody>
      </p:sp>
      <p:sp>
        <p:nvSpPr>
          <p:cNvPr id="3" name="Underrubrik 2">
            <a:extLst>
              <a:ext uri="{FF2B5EF4-FFF2-40B4-BE49-F238E27FC236}">
                <a16:creationId xmlns:a16="http://schemas.microsoft.com/office/drawing/2014/main" id="{1F6BD640-3334-D0B5-6730-E0A120DFB9B0}"/>
              </a:ext>
            </a:extLst>
          </p:cNvPr>
          <p:cNvSpPr>
            <a:spLocks noGrp="1"/>
          </p:cNvSpPr>
          <p:nvPr>
            <p:ph type="subTitle" idx="1"/>
          </p:nvPr>
        </p:nvSpPr>
        <p:spPr>
          <a:xfrm>
            <a:off x="1371600" y="5987845"/>
            <a:ext cx="6400800" cy="108158"/>
          </a:xfrm>
        </p:spPr>
        <p:txBody>
          <a:bodyPr/>
          <a:lstStyle/>
          <a:p>
            <a:endParaRPr lang="sv-FI" dirty="0"/>
          </a:p>
        </p:txBody>
      </p:sp>
    </p:spTree>
    <p:extLst>
      <p:ext uri="{BB962C8B-B14F-4D97-AF65-F5344CB8AC3E}">
        <p14:creationId xmlns:p14="http://schemas.microsoft.com/office/powerpoint/2010/main" val="1940562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ACF802-FBC5-4BE3-173D-F5C3E273813C}"/>
              </a:ext>
            </a:extLst>
          </p:cNvPr>
          <p:cNvSpPr>
            <a:spLocks noGrp="1"/>
          </p:cNvSpPr>
          <p:nvPr>
            <p:ph type="ctrTitle"/>
          </p:nvPr>
        </p:nvSpPr>
        <p:spPr>
          <a:xfrm>
            <a:off x="685800" y="137652"/>
            <a:ext cx="7772400" cy="5120148"/>
          </a:xfrm>
        </p:spPr>
        <p:txBody>
          <a:bodyPr/>
          <a:lstStyle/>
          <a:p>
            <a:r>
              <a:rPr lang="sv-FI" dirty="0"/>
              <a:t>Tycker barnen att du har </a:t>
            </a:r>
            <a:r>
              <a:rPr lang="sv-FI" dirty="0" err="1"/>
              <a:t>TVn</a:t>
            </a:r>
            <a:r>
              <a:rPr lang="sv-FI" dirty="0"/>
              <a:t> på för hög volym? </a:t>
            </a:r>
            <a:br>
              <a:rPr lang="sv-FI" dirty="0"/>
            </a:br>
            <a:br>
              <a:rPr lang="sv-FI" dirty="0"/>
            </a:br>
            <a:r>
              <a:rPr lang="sv-FI" dirty="0"/>
              <a:t>Beställ tid till läkare och be om en remiss för hörselundersökning!</a:t>
            </a:r>
            <a:br>
              <a:rPr lang="sv-FI" dirty="0"/>
            </a:br>
            <a:endParaRPr lang="sv-FI" dirty="0"/>
          </a:p>
        </p:txBody>
      </p:sp>
      <p:sp>
        <p:nvSpPr>
          <p:cNvPr id="3" name="Underrubrik 2">
            <a:extLst>
              <a:ext uri="{FF2B5EF4-FFF2-40B4-BE49-F238E27FC236}">
                <a16:creationId xmlns:a16="http://schemas.microsoft.com/office/drawing/2014/main" id="{102C9AB3-3C51-8EA7-664A-4A6D89895011}"/>
              </a:ext>
            </a:extLst>
          </p:cNvPr>
          <p:cNvSpPr>
            <a:spLocks noGrp="1"/>
          </p:cNvSpPr>
          <p:nvPr>
            <p:ph type="subTitle" idx="1"/>
          </p:nvPr>
        </p:nvSpPr>
        <p:spPr/>
        <p:txBody>
          <a:bodyPr/>
          <a:lstStyle/>
          <a:p>
            <a:endParaRPr lang="sv-FI"/>
          </a:p>
        </p:txBody>
      </p:sp>
    </p:spTree>
    <p:extLst>
      <p:ext uri="{BB962C8B-B14F-4D97-AF65-F5344CB8AC3E}">
        <p14:creationId xmlns:p14="http://schemas.microsoft.com/office/powerpoint/2010/main" val="1203420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Google Shape;197;p17">
            <a:extLst>
              <a:ext uri="{FF2B5EF4-FFF2-40B4-BE49-F238E27FC236}">
                <a16:creationId xmlns:a16="http://schemas.microsoft.com/office/drawing/2014/main" id="{B3EC9F99-43F0-11DD-248A-EBF4D26B0FD6}"/>
              </a:ext>
            </a:extLst>
          </p:cNvPr>
          <p:cNvSpPr txBox="1">
            <a:spLocks noGrp="1"/>
          </p:cNvSpPr>
          <p:nvPr>
            <p:ph type="title"/>
          </p:nvPr>
        </p:nvSpPr>
        <p:spPr>
          <a:xfrm>
            <a:off x="685800" y="304796"/>
            <a:ext cx="7239003" cy="240487"/>
          </a:xfrm>
          <a:prstGeom prst="rect">
            <a:avLst/>
          </a:prstGeom>
          <a:noFill/>
          <a:ln>
            <a:noFill/>
          </a:ln>
        </p:spPr>
        <p:txBody>
          <a:bodyPr vert="horz" wrap="square" lIns="91421" tIns="45701" rIns="91421" bIns="45701" anchor="ctr" anchorCtr="0" compatLnSpc="1">
            <a:noAutofit/>
          </a:bodyPr>
          <a:lstStyle/>
          <a:p>
            <a:endParaRPr lang="sv-FI"/>
          </a:p>
        </p:txBody>
      </p:sp>
      <p:sp>
        <p:nvSpPr>
          <p:cNvPr id="3" name="Google Shape;198;p17">
            <a:extLst>
              <a:ext uri="{FF2B5EF4-FFF2-40B4-BE49-F238E27FC236}">
                <a16:creationId xmlns:a16="http://schemas.microsoft.com/office/drawing/2014/main" id="{27A209FB-9B42-7CBE-B55E-A7AB803A52CD}"/>
              </a:ext>
            </a:extLst>
          </p:cNvPr>
          <p:cNvSpPr txBox="1">
            <a:spLocks noGrp="1"/>
          </p:cNvSpPr>
          <p:nvPr>
            <p:ph idx="1"/>
          </p:nvPr>
        </p:nvSpPr>
        <p:spPr>
          <a:xfrm>
            <a:off x="685800" y="771790"/>
            <a:ext cx="7486604" cy="5171809"/>
          </a:xfrm>
          <a:prstGeom prst="rect">
            <a:avLst/>
          </a:prstGeom>
          <a:noFill/>
          <a:ln>
            <a:noFill/>
          </a:ln>
        </p:spPr>
        <p:txBody>
          <a:bodyPr vert="horz" wrap="square" lIns="91421" tIns="45701" rIns="91421" bIns="45701" anchor="t" anchorCtr="0" compatLnSpc="1">
            <a:noAutofit/>
          </a:bodyPr>
          <a:lstStyle/>
          <a:p>
            <a:pPr marL="342900" lvl="0" indent="-342900">
              <a:spcBef>
                <a:spcPts val="0"/>
              </a:spcBef>
              <a:buSzPts val="2800"/>
            </a:pPr>
            <a:r>
              <a:rPr lang="sv-SE" sz="2800"/>
              <a:t>Alltså: </a:t>
            </a:r>
            <a:r>
              <a:rPr lang="sv-SE" sz="2800" b="1"/>
              <a:t>lev aktivt </a:t>
            </a:r>
            <a:r>
              <a:rPr lang="sv-SE" sz="2800"/>
              <a:t>och krydda med </a:t>
            </a:r>
            <a:r>
              <a:rPr lang="sv-SE" sz="2800" b="1"/>
              <a:t>närhet och beröring, </a:t>
            </a:r>
            <a:r>
              <a:rPr lang="sv-SE" sz="2800"/>
              <a:t>då sparkar lyckohormonerna i gång i det centrala nervsystemet.</a:t>
            </a:r>
            <a:endParaRPr lang="sv-SE"/>
          </a:p>
          <a:p>
            <a:pPr marL="342900" lvl="0" indent="-342900">
              <a:spcBef>
                <a:spcPts val="560"/>
              </a:spcBef>
              <a:buSzPts val="2800"/>
            </a:pPr>
            <a:r>
              <a:rPr lang="sv-SE" sz="2800" b="1"/>
              <a:t>Muskelträning</a:t>
            </a:r>
            <a:r>
              <a:rPr lang="sv-SE" sz="2800"/>
              <a:t> stimulerar samtidigt </a:t>
            </a:r>
            <a:r>
              <a:rPr lang="sv-SE" sz="2800" b="1"/>
              <a:t>hjärnan</a:t>
            </a:r>
            <a:r>
              <a:rPr lang="sv-SE" sz="2800"/>
              <a:t> och håller den ”evigt ung”.</a:t>
            </a:r>
            <a:endParaRPr lang="sv-SE"/>
          </a:p>
          <a:p>
            <a:pPr marL="342900" lvl="0" indent="-342900">
              <a:spcBef>
                <a:spcPts val="560"/>
              </a:spcBef>
              <a:buSzPts val="2800"/>
            </a:pPr>
            <a:r>
              <a:rPr lang="sv-SE" sz="2800"/>
              <a:t>Var nyfiken, lär dig något nytt hela livet!</a:t>
            </a:r>
            <a:endParaRPr lang="sv-SE"/>
          </a:p>
          <a:p>
            <a:pPr marL="342900" lvl="0" indent="-342900">
              <a:spcBef>
                <a:spcPts val="560"/>
              </a:spcBef>
              <a:buSzPts val="2800"/>
            </a:pPr>
            <a:r>
              <a:rPr lang="sv-SE" sz="2800"/>
              <a:t>Var empatisk! - leva sig in i andra människors livssituationer. (Motsatsen till den egoistiska psykopaten, som i sin självcentrering njuter av att manipulera och plåga andra.)</a:t>
            </a:r>
            <a:endParaRPr lang="sv-SE"/>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Google Shape;203;p18">
            <a:extLst>
              <a:ext uri="{FF2B5EF4-FFF2-40B4-BE49-F238E27FC236}">
                <a16:creationId xmlns:a16="http://schemas.microsoft.com/office/drawing/2014/main" id="{8412FA89-48D1-BA37-3F7E-B7AA3862FE2C}"/>
              </a:ext>
            </a:extLst>
          </p:cNvPr>
          <p:cNvSpPr txBox="1">
            <a:spLocks noGrp="1"/>
          </p:cNvSpPr>
          <p:nvPr>
            <p:ph type="title"/>
          </p:nvPr>
        </p:nvSpPr>
        <p:spPr>
          <a:xfrm>
            <a:off x="628650" y="1131094"/>
            <a:ext cx="7886700" cy="129890"/>
          </a:xfrm>
          <a:prstGeom prst="rect">
            <a:avLst/>
          </a:prstGeom>
          <a:noFill/>
          <a:ln>
            <a:noFill/>
          </a:ln>
        </p:spPr>
        <p:txBody>
          <a:bodyPr vert="horz" wrap="square" lIns="91421" tIns="45701" rIns="91421" bIns="45701" anchor="ctr" anchorCtr="0" compatLnSpc="1">
            <a:normAutofit fontScale="90000"/>
          </a:bodyPr>
          <a:lstStyle/>
          <a:p>
            <a:endParaRPr lang="sv-FI"/>
          </a:p>
        </p:txBody>
      </p:sp>
      <p:pic>
        <p:nvPicPr>
          <p:cNvPr id="3" name="Google Shape;204;p18">
            <a:extLst>
              <a:ext uri="{FF2B5EF4-FFF2-40B4-BE49-F238E27FC236}">
                <a16:creationId xmlns:a16="http://schemas.microsoft.com/office/drawing/2014/main" id="{974DB98A-6ACB-AA04-4FBE-60344D618EA6}"/>
              </a:ext>
            </a:extLst>
          </p:cNvPr>
          <p:cNvPicPr>
            <a:picLocks noGrp="1" noChangeAspect="1"/>
          </p:cNvPicPr>
          <p:nvPr>
            <p:ph idx="1"/>
          </p:nvPr>
        </p:nvPicPr>
        <p:blipFill>
          <a:blip r:embed="rId3">
            <a:alphaModFix/>
          </a:blip>
          <a:srcRect/>
          <a:stretch>
            <a:fillRect/>
          </a:stretch>
        </p:blipFill>
        <p:spPr>
          <a:xfrm>
            <a:off x="-828601" y="-507583"/>
            <a:ext cx="10657185" cy="72489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Google Shape;209;p19">
            <a:extLst>
              <a:ext uri="{FF2B5EF4-FFF2-40B4-BE49-F238E27FC236}">
                <a16:creationId xmlns:a16="http://schemas.microsoft.com/office/drawing/2014/main" id="{9FE875DF-24B3-DD37-5154-1C19E65BB1E8}"/>
              </a:ext>
            </a:extLst>
          </p:cNvPr>
          <p:cNvSpPr txBox="1">
            <a:spLocks noGrp="1"/>
          </p:cNvSpPr>
          <p:nvPr>
            <p:ph type="title"/>
          </p:nvPr>
        </p:nvSpPr>
        <p:spPr>
          <a:xfrm>
            <a:off x="628650" y="1131094"/>
            <a:ext cx="7886700" cy="129570"/>
          </a:xfrm>
          <a:prstGeom prst="rect">
            <a:avLst/>
          </a:prstGeom>
          <a:noFill/>
          <a:ln>
            <a:noFill/>
          </a:ln>
        </p:spPr>
        <p:txBody>
          <a:bodyPr vert="horz" wrap="square" lIns="91421" tIns="45701" rIns="91421" bIns="45701" anchor="ctr" anchorCtr="0" compatLnSpc="1">
            <a:normAutofit fontScale="90000"/>
          </a:bodyPr>
          <a:lstStyle/>
          <a:p>
            <a:endParaRPr lang="sv-FI"/>
          </a:p>
        </p:txBody>
      </p:sp>
      <p:pic>
        <p:nvPicPr>
          <p:cNvPr id="3" name="Google Shape;210;p19" descr="En bild som visar text&#10;&#10;Automatiskt genererad beskrivning">
            <a:extLst>
              <a:ext uri="{FF2B5EF4-FFF2-40B4-BE49-F238E27FC236}">
                <a16:creationId xmlns:a16="http://schemas.microsoft.com/office/drawing/2014/main" id="{D55EEAF1-F83A-6173-2113-B7C68A5504CA}"/>
              </a:ext>
            </a:extLst>
          </p:cNvPr>
          <p:cNvPicPr>
            <a:picLocks noGrp="1" noChangeAspect="1"/>
          </p:cNvPicPr>
          <p:nvPr>
            <p:ph idx="1"/>
          </p:nvPr>
        </p:nvPicPr>
        <p:blipFill>
          <a:blip r:embed="rId3">
            <a:alphaModFix/>
          </a:blip>
          <a:srcRect/>
          <a:stretch>
            <a:fillRect/>
          </a:stretch>
        </p:blipFill>
        <p:spPr>
          <a:xfrm>
            <a:off x="-36511" y="-27386"/>
            <a:ext cx="9180511" cy="662473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Google Shape;215;p20">
            <a:extLst>
              <a:ext uri="{FF2B5EF4-FFF2-40B4-BE49-F238E27FC236}">
                <a16:creationId xmlns:a16="http://schemas.microsoft.com/office/drawing/2014/main" id="{0BE71EEA-FF75-6520-8B6C-F9103E848E61}"/>
              </a:ext>
            </a:extLst>
          </p:cNvPr>
          <p:cNvSpPr txBox="1">
            <a:spLocks noGrp="1"/>
          </p:cNvSpPr>
          <p:nvPr>
            <p:ph type="title"/>
          </p:nvPr>
        </p:nvSpPr>
        <p:spPr>
          <a:xfrm>
            <a:off x="685800" y="304796"/>
            <a:ext cx="7239003" cy="3772274"/>
          </a:xfrm>
          <a:prstGeom prst="rect">
            <a:avLst/>
          </a:prstGeom>
          <a:noFill/>
          <a:ln>
            <a:noFill/>
          </a:ln>
        </p:spPr>
        <p:txBody>
          <a:bodyPr vert="horz" wrap="square" lIns="91421" tIns="45701" rIns="91421" bIns="45701" anchor="ctr" anchorCtr="0" compatLnSpc="1">
            <a:noAutofit/>
          </a:bodyPr>
          <a:lstStyle/>
          <a:p>
            <a:pPr lvl="0"/>
            <a:r>
              <a:rPr lang="sv-SE"/>
              <a:t>Optimera tryggheten genom dokument för VÅRDVILJA och </a:t>
            </a:r>
            <a:br>
              <a:rPr lang="sv-SE"/>
            </a:br>
            <a:r>
              <a:rPr lang="sv-SE" sz="3200"/>
              <a:t>INTRESSEBEVAKNINGSFULLMAKT</a:t>
            </a:r>
          </a:p>
        </p:txBody>
      </p:sp>
      <p:sp>
        <p:nvSpPr>
          <p:cNvPr id="3" name="Google Shape;216;p20">
            <a:extLst>
              <a:ext uri="{FF2B5EF4-FFF2-40B4-BE49-F238E27FC236}">
                <a16:creationId xmlns:a16="http://schemas.microsoft.com/office/drawing/2014/main" id="{016898C2-9029-ED4B-8C02-C44404395352}"/>
              </a:ext>
            </a:extLst>
          </p:cNvPr>
          <p:cNvSpPr txBox="1">
            <a:spLocks noGrp="1"/>
          </p:cNvSpPr>
          <p:nvPr>
            <p:ph idx="1"/>
          </p:nvPr>
        </p:nvSpPr>
        <p:spPr>
          <a:xfrm>
            <a:off x="611559" y="4077071"/>
            <a:ext cx="7239003" cy="4114800"/>
          </a:xfrm>
          <a:prstGeom prst="rect">
            <a:avLst/>
          </a:prstGeom>
          <a:noFill/>
          <a:ln>
            <a:noFill/>
          </a:ln>
        </p:spPr>
        <p:txBody>
          <a:bodyPr vert="horz" wrap="square" lIns="91421" tIns="45701" rIns="91421" bIns="45701" anchor="t" anchorCtr="0" compatLnSpc="1">
            <a:noAutofit/>
          </a:bodyPr>
          <a:lstStyle/>
          <a:p>
            <a:endParaRPr lang="sv-FI"/>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Google Shape;221;p21">
            <a:extLst>
              <a:ext uri="{FF2B5EF4-FFF2-40B4-BE49-F238E27FC236}">
                <a16:creationId xmlns:a16="http://schemas.microsoft.com/office/drawing/2014/main" id="{60DDF10D-D4C2-3005-544B-EC359372CE21}"/>
              </a:ext>
            </a:extLst>
          </p:cNvPr>
          <p:cNvSpPr txBox="1">
            <a:spLocks noGrp="1"/>
          </p:cNvSpPr>
          <p:nvPr>
            <p:ph type="title"/>
          </p:nvPr>
        </p:nvSpPr>
        <p:spPr>
          <a:xfrm>
            <a:off x="685800" y="304796"/>
            <a:ext cx="7239003" cy="1143000"/>
          </a:xfrm>
          <a:prstGeom prst="rect">
            <a:avLst/>
          </a:prstGeom>
          <a:noFill/>
          <a:ln>
            <a:noFill/>
          </a:ln>
        </p:spPr>
        <p:txBody>
          <a:bodyPr vert="horz" wrap="square" lIns="91421" tIns="45701" rIns="91421" bIns="45701" anchor="ctr" anchorCtr="0" compatLnSpc="1">
            <a:noAutofit/>
          </a:bodyPr>
          <a:lstStyle/>
          <a:p>
            <a:endParaRPr lang="sv-FI"/>
          </a:p>
        </p:txBody>
      </p:sp>
      <p:sp>
        <p:nvSpPr>
          <p:cNvPr id="3" name="Google Shape;222;p21">
            <a:extLst>
              <a:ext uri="{FF2B5EF4-FFF2-40B4-BE49-F238E27FC236}">
                <a16:creationId xmlns:a16="http://schemas.microsoft.com/office/drawing/2014/main" id="{34902197-52AA-815C-C9A2-7D969924C118}"/>
              </a:ext>
            </a:extLst>
          </p:cNvPr>
          <p:cNvSpPr txBox="1">
            <a:spLocks noGrp="1"/>
          </p:cNvSpPr>
          <p:nvPr>
            <p:ph idx="1"/>
          </p:nvPr>
        </p:nvSpPr>
        <p:spPr>
          <a:xfrm>
            <a:off x="685800" y="1828800"/>
            <a:ext cx="7239003" cy="4114800"/>
          </a:xfrm>
          <a:prstGeom prst="rect">
            <a:avLst/>
          </a:prstGeom>
          <a:noFill/>
          <a:ln>
            <a:noFill/>
          </a:ln>
        </p:spPr>
        <p:txBody>
          <a:bodyPr vert="horz" wrap="square" lIns="91421" tIns="45701" rIns="91421" bIns="45701" anchor="t" anchorCtr="0" compatLnSpc="1">
            <a:noAutofit/>
          </a:bodyPr>
          <a:lstStyle/>
          <a:p>
            <a:pPr marL="342900" lvl="0" indent="-342900">
              <a:spcBef>
                <a:spcPts val="0"/>
              </a:spcBef>
              <a:buSzPts val="2800"/>
            </a:pPr>
            <a:r>
              <a:rPr lang="sv-SE" sz="2800"/>
              <a:t>”Etik är vad man bör eller kan göra; moral är om och hur man gör; juridik är vad man får eller inte får göra.” </a:t>
            </a:r>
            <a:endParaRPr lang="sv-SE"/>
          </a:p>
          <a:p>
            <a:pPr marL="342900" lvl="0" indent="-190496">
              <a:buNone/>
            </a:pPr>
            <a:endParaRPr lang="sv-S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AC3123-E7A0-BE0C-40E3-CA361FC4E839}"/>
              </a:ext>
            </a:extLst>
          </p:cNvPr>
          <p:cNvSpPr>
            <a:spLocks noGrp="1"/>
          </p:cNvSpPr>
          <p:nvPr>
            <p:ph type="ctrTitle"/>
          </p:nvPr>
        </p:nvSpPr>
        <p:spPr>
          <a:xfrm>
            <a:off x="685800" y="176981"/>
            <a:ext cx="7772400" cy="1288025"/>
          </a:xfrm>
        </p:spPr>
        <p:txBody>
          <a:bodyPr/>
          <a:lstStyle/>
          <a:p>
            <a:r>
              <a:rPr lang="sv-FI" dirty="0"/>
              <a:t>DEMENS</a:t>
            </a:r>
          </a:p>
        </p:txBody>
      </p:sp>
      <p:sp>
        <p:nvSpPr>
          <p:cNvPr id="3" name="Underrubrik 2">
            <a:extLst>
              <a:ext uri="{FF2B5EF4-FFF2-40B4-BE49-F238E27FC236}">
                <a16:creationId xmlns:a16="http://schemas.microsoft.com/office/drawing/2014/main" id="{7AA050BF-1F3C-72A8-3C7A-15DC82775057}"/>
              </a:ext>
            </a:extLst>
          </p:cNvPr>
          <p:cNvSpPr>
            <a:spLocks noGrp="1"/>
          </p:cNvSpPr>
          <p:nvPr>
            <p:ph type="subTitle" idx="1"/>
          </p:nvPr>
        </p:nvSpPr>
        <p:spPr>
          <a:xfrm>
            <a:off x="1371600" y="1248697"/>
            <a:ext cx="6400800" cy="4847306"/>
          </a:xfrm>
        </p:spPr>
        <p:txBody>
          <a:bodyPr/>
          <a:lstStyle/>
          <a:p>
            <a:r>
              <a:rPr lang="sv-FI" sz="2400" dirty="0"/>
              <a:t>Försämrat närminne</a:t>
            </a:r>
          </a:p>
          <a:p>
            <a:r>
              <a:rPr lang="sv-FI" sz="2400" dirty="0"/>
              <a:t>Svårt att känna igen personer</a:t>
            </a:r>
          </a:p>
          <a:p>
            <a:r>
              <a:rPr lang="sv-FI" sz="2400" dirty="0"/>
              <a:t>Orienteringssvårigheter</a:t>
            </a:r>
          </a:p>
          <a:p>
            <a:r>
              <a:rPr lang="sv-FI" sz="2400" dirty="0"/>
              <a:t>Svårt att hantera intellektuella utmaningar</a:t>
            </a:r>
          </a:p>
          <a:p>
            <a:r>
              <a:rPr lang="sv-FI" sz="2400" dirty="0"/>
              <a:t>Personen ändrar fullständigt i ett sent skede</a:t>
            </a:r>
          </a:p>
          <a:p>
            <a:r>
              <a:rPr lang="sv-FI" sz="2400" dirty="0"/>
              <a:t>Anhörigas sjukdom</a:t>
            </a:r>
          </a:p>
          <a:p>
            <a:endParaRPr lang="sv-FI" sz="2400" dirty="0"/>
          </a:p>
          <a:p>
            <a:r>
              <a:rPr lang="sv-FI" sz="2400" dirty="0"/>
              <a:t>150.000 i Finland</a:t>
            </a:r>
          </a:p>
          <a:p>
            <a:r>
              <a:rPr lang="sv-FI" sz="2400" dirty="0"/>
              <a:t>23.000 nya varje år</a:t>
            </a:r>
          </a:p>
          <a:p>
            <a:r>
              <a:rPr lang="sv-FI" sz="2400" dirty="0"/>
              <a:t>7.000 – 10.000 i arbetsför ålder</a:t>
            </a:r>
          </a:p>
          <a:p>
            <a:r>
              <a:rPr lang="sv-FI" sz="2400" dirty="0"/>
              <a:t>Alzheimer är vanligaste formen</a:t>
            </a:r>
          </a:p>
          <a:p>
            <a:r>
              <a:rPr lang="sv-FI" sz="2400" dirty="0"/>
              <a:t>- Bromsmediciner finns</a:t>
            </a:r>
          </a:p>
        </p:txBody>
      </p:sp>
    </p:spTree>
    <p:extLst>
      <p:ext uri="{BB962C8B-B14F-4D97-AF65-F5344CB8AC3E}">
        <p14:creationId xmlns:p14="http://schemas.microsoft.com/office/powerpoint/2010/main" val="1391218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Google Shape;227;p22">
            <a:extLst>
              <a:ext uri="{FF2B5EF4-FFF2-40B4-BE49-F238E27FC236}">
                <a16:creationId xmlns:a16="http://schemas.microsoft.com/office/drawing/2014/main" id="{A2F78BBB-3FD6-D6F5-A92D-D6EC691C16F4}"/>
              </a:ext>
            </a:extLst>
          </p:cNvPr>
          <p:cNvSpPr txBox="1">
            <a:spLocks noGrp="1"/>
          </p:cNvSpPr>
          <p:nvPr>
            <p:ph type="title"/>
          </p:nvPr>
        </p:nvSpPr>
        <p:spPr>
          <a:xfrm>
            <a:off x="827586" y="-675458"/>
            <a:ext cx="7239003" cy="5328592"/>
          </a:xfrm>
          <a:prstGeom prst="rect">
            <a:avLst/>
          </a:prstGeom>
          <a:noFill/>
          <a:ln>
            <a:noFill/>
          </a:ln>
        </p:spPr>
        <p:txBody>
          <a:bodyPr vert="horz" wrap="square" lIns="91421" tIns="45701" rIns="91421" bIns="45701" anchor="ctr" anchorCtr="0" compatLnSpc="1">
            <a:noAutofit/>
          </a:bodyPr>
          <a:lstStyle/>
          <a:p>
            <a:endParaRPr lang="sv-FI"/>
          </a:p>
        </p:txBody>
      </p:sp>
      <p:sp>
        <p:nvSpPr>
          <p:cNvPr id="3" name="Google Shape;228;p22">
            <a:extLst>
              <a:ext uri="{FF2B5EF4-FFF2-40B4-BE49-F238E27FC236}">
                <a16:creationId xmlns:a16="http://schemas.microsoft.com/office/drawing/2014/main" id="{B27ECADF-E0F0-DA8A-391E-E029A4527701}"/>
              </a:ext>
            </a:extLst>
          </p:cNvPr>
          <p:cNvSpPr txBox="1">
            <a:spLocks noGrp="1"/>
          </p:cNvSpPr>
          <p:nvPr>
            <p:ph idx="1"/>
          </p:nvPr>
        </p:nvSpPr>
        <p:spPr>
          <a:xfrm>
            <a:off x="685800" y="2348883"/>
            <a:ext cx="7239003" cy="3594716"/>
          </a:xfrm>
          <a:prstGeom prst="rect">
            <a:avLst/>
          </a:prstGeom>
          <a:noFill/>
          <a:ln>
            <a:noFill/>
          </a:ln>
        </p:spPr>
        <p:txBody>
          <a:bodyPr vert="horz" wrap="square" lIns="91421" tIns="45701" rIns="91421" bIns="45701" anchor="t" anchorCtr="0" compatLnSpc="1">
            <a:noAutofit/>
          </a:bodyPr>
          <a:lstStyle/>
          <a:p>
            <a:pPr marL="0" lvl="0" indent="0">
              <a:spcBef>
                <a:spcPts val="0"/>
              </a:spcBef>
              <a:buNone/>
            </a:pPr>
            <a:r>
              <a:rPr lang="sv-FI" sz="6000"/>
              <a:t>             TACK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F60450-66F4-FC4E-02CC-2D56B5C57C0E}"/>
              </a:ext>
            </a:extLst>
          </p:cNvPr>
          <p:cNvSpPr>
            <a:spLocks noGrp="1"/>
          </p:cNvSpPr>
          <p:nvPr>
            <p:ph type="ctrTitle"/>
          </p:nvPr>
        </p:nvSpPr>
        <p:spPr>
          <a:xfrm>
            <a:off x="685800" y="157316"/>
            <a:ext cx="7772400" cy="1052052"/>
          </a:xfrm>
        </p:spPr>
        <p:txBody>
          <a:bodyPr/>
          <a:lstStyle/>
          <a:p>
            <a:r>
              <a:rPr lang="sv-FI" dirty="0"/>
              <a:t>Följande skall jag ta upp:</a:t>
            </a:r>
          </a:p>
        </p:txBody>
      </p:sp>
      <p:sp>
        <p:nvSpPr>
          <p:cNvPr id="3" name="Underrubrik 2">
            <a:extLst>
              <a:ext uri="{FF2B5EF4-FFF2-40B4-BE49-F238E27FC236}">
                <a16:creationId xmlns:a16="http://schemas.microsoft.com/office/drawing/2014/main" id="{01332C1C-AE1D-89E8-C9B6-CC3114527A73}"/>
              </a:ext>
            </a:extLst>
          </p:cNvPr>
          <p:cNvSpPr>
            <a:spLocks noGrp="1"/>
          </p:cNvSpPr>
          <p:nvPr>
            <p:ph type="subTitle" idx="1"/>
          </p:nvPr>
        </p:nvSpPr>
        <p:spPr>
          <a:xfrm>
            <a:off x="786581" y="1209368"/>
            <a:ext cx="7865806" cy="4886635"/>
          </a:xfrm>
        </p:spPr>
        <p:txBody>
          <a:bodyPr/>
          <a:lstStyle/>
          <a:p>
            <a:pPr marL="590547" indent="-514350">
              <a:buAutoNum type="arabicPeriod"/>
            </a:pPr>
            <a:r>
              <a:rPr lang="sv-FI" sz="3200" dirty="0"/>
              <a:t>Den fysiska träningens betydelse</a:t>
            </a:r>
          </a:p>
          <a:p>
            <a:pPr marL="590547" indent="-514350">
              <a:buAutoNum type="arabicPeriod"/>
            </a:pPr>
            <a:r>
              <a:rPr lang="sv-FI" sz="3200" dirty="0"/>
              <a:t>Den intellektuella stimulansen</a:t>
            </a:r>
          </a:p>
          <a:p>
            <a:pPr marL="590547" indent="-514350">
              <a:buAutoNum type="arabicPeriod"/>
            </a:pPr>
            <a:r>
              <a:rPr lang="sv-FI" sz="3200" dirty="0"/>
              <a:t>Hörselns betydelse</a:t>
            </a:r>
          </a:p>
          <a:p>
            <a:pPr marL="590547" indent="-514350">
              <a:buAutoNum type="arabicPeriod"/>
            </a:pPr>
            <a:r>
              <a:rPr lang="sv-FI" sz="3200" dirty="0"/>
              <a:t>Sång, dans</a:t>
            </a:r>
          </a:p>
          <a:p>
            <a:pPr marL="590547" indent="-514350">
              <a:buAutoNum type="arabicPeriod"/>
            </a:pPr>
            <a:r>
              <a:rPr lang="sv-FI" sz="3200" dirty="0"/>
              <a:t>Den sociala gemenskapens betydelse och ensamhetens inverkan</a:t>
            </a:r>
          </a:p>
          <a:p>
            <a:pPr marL="76197" indent="0"/>
            <a:endParaRPr lang="sv-FI" sz="3200" dirty="0"/>
          </a:p>
        </p:txBody>
      </p:sp>
    </p:spTree>
    <p:extLst>
      <p:ext uri="{BB962C8B-B14F-4D97-AF65-F5344CB8AC3E}">
        <p14:creationId xmlns:p14="http://schemas.microsoft.com/office/powerpoint/2010/main" val="4022665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Google Shape;105;p3">
            <a:extLst>
              <a:ext uri="{FF2B5EF4-FFF2-40B4-BE49-F238E27FC236}">
                <a16:creationId xmlns:a16="http://schemas.microsoft.com/office/drawing/2014/main" id="{DA8581DA-CE40-CAD0-8377-0D62B7D6C362}"/>
              </a:ext>
            </a:extLst>
          </p:cNvPr>
          <p:cNvSpPr txBox="1">
            <a:spLocks noGrp="1"/>
          </p:cNvSpPr>
          <p:nvPr>
            <p:ph type="title"/>
          </p:nvPr>
        </p:nvSpPr>
        <p:spPr>
          <a:xfrm>
            <a:off x="685800" y="304796"/>
            <a:ext cx="7239003" cy="99861"/>
          </a:xfrm>
          <a:prstGeom prst="rect">
            <a:avLst/>
          </a:prstGeom>
          <a:noFill/>
          <a:ln>
            <a:noFill/>
          </a:ln>
        </p:spPr>
        <p:txBody>
          <a:bodyPr vert="horz" wrap="square" lIns="91421" tIns="45701" rIns="91421" bIns="45701" anchor="ctr" anchorCtr="0" compatLnSpc="1">
            <a:noAutofit/>
          </a:bodyPr>
          <a:lstStyle/>
          <a:p>
            <a:endParaRPr lang="sv-FI"/>
          </a:p>
        </p:txBody>
      </p:sp>
      <p:sp>
        <p:nvSpPr>
          <p:cNvPr id="3" name="Google Shape;106;p3">
            <a:extLst>
              <a:ext uri="{FF2B5EF4-FFF2-40B4-BE49-F238E27FC236}">
                <a16:creationId xmlns:a16="http://schemas.microsoft.com/office/drawing/2014/main" id="{ADA3275A-EE04-C2B0-6592-E6CF031F75B5}"/>
              </a:ext>
            </a:extLst>
          </p:cNvPr>
          <p:cNvSpPr txBox="1">
            <a:spLocks noGrp="1"/>
          </p:cNvSpPr>
          <p:nvPr>
            <p:ph idx="1"/>
          </p:nvPr>
        </p:nvSpPr>
        <p:spPr>
          <a:xfrm>
            <a:off x="685800" y="404667"/>
            <a:ext cx="7772400" cy="6336700"/>
          </a:xfrm>
          <a:prstGeom prst="rect">
            <a:avLst/>
          </a:prstGeom>
          <a:noFill/>
          <a:ln>
            <a:noFill/>
          </a:ln>
        </p:spPr>
        <p:txBody>
          <a:bodyPr vert="horz" wrap="square" lIns="91421" tIns="45701" rIns="91421" bIns="45701" anchor="t" anchorCtr="0" compatLnSpc="1">
            <a:noAutofit/>
          </a:bodyPr>
          <a:lstStyle/>
          <a:p>
            <a:pPr marL="342900" lvl="0" indent="-342900">
              <a:lnSpc>
                <a:spcPct val="107000"/>
              </a:lnSpc>
              <a:spcBef>
                <a:spcPts val="0"/>
              </a:spcBef>
              <a:buFont typeface="Calibri"/>
            </a:pPr>
            <a:r>
              <a:rPr lang="sv-SE" b="1">
                <a:latin typeface="Calibri"/>
                <a:ea typeface="Calibri"/>
                <a:cs typeface="Calibri"/>
              </a:rPr>
              <a:t>Ett aktivt liv ger nästan 10 kvalitativa levnadsår till. </a:t>
            </a:r>
            <a:endParaRPr lang="sv-SE">
              <a:latin typeface="Calibri"/>
              <a:ea typeface="Calibri"/>
              <a:cs typeface="Calibri"/>
            </a:endParaRPr>
          </a:p>
          <a:p>
            <a:pPr marL="342900" lvl="0" indent="-342900">
              <a:lnSpc>
                <a:spcPct val="107000"/>
              </a:lnSpc>
              <a:spcBef>
                <a:spcPts val="1360"/>
              </a:spcBef>
              <a:buSzPts val="2800"/>
              <a:buFont typeface="Calibri"/>
            </a:pPr>
            <a:r>
              <a:rPr lang="sv-SE" sz="2800">
                <a:latin typeface="Calibri"/>
                <a:ea typeface="Calibri"/>
                <a:cs typeface="Calibri"/>
              </a:rPr>
              <a:t>Människan börjar åldras i 20 års ålder. Till exempel från 50 års ålder till 80 år minskar muskelmassan med 30 % utan aktiv träning. Med regelbunden motion får vi bättre balans, rörlighet ja t.o.m. bättre minne. Många centra i hjärnan minskar på samma sätt och numera vet vi att nya hjärnceller bildas tack vare ett aktivt liv, där den fysiska träningen är den viktigaste.</a:t>
            </a:r>
            <a:endParaRPr lang="sv-SE"/>
          </a:p>
          <a:p>
            <a:pPr marL="0" lvl="0" indent="0">
              <a:spcBef>
                <a:spcPts val="1280"/>
              </a:spcBef>
              <a:buNone/>
            </a:pPr>
            <a:endParaRPr lang="sv-S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Google Shape;111;p4">
            <a:extLst>
              <a:ext uri="{FF2B5EF4-FFF2-40B4-BE49-F238E27FC236}">
                <a16:creationId xmlns:a16="http://schemas.microsoft.com/office/drawing/2014/main" id="{BFC1309F-658D-2C5E-D29C-456F4AED37D8}"/>
              </a:ext>
            </a:extLst>
          </p:cNvPr>
          <p:cNvSpPr txBox="1">
            <a:spLocks noGrp="1"/>
          </p:cNvSpPr>
          <p:nvPr>
            <p:ph type="title"/>
          </p:nvPr>
        </p:nvSpPr>
        <p:spPr>
          <a:xfrm rot="10799991">
            <a:off x="685789" y="188649"/>
            <a:ext cx="7239003" cy="116156"/>
          </a:xfrm>
          <a:prstGeom prst="rect">
            <a:avLst/>
          </a:prstGeom>
          <a:noFill/>
          <a:ln>
            <a:noFill/>
          </a:ln>
        </p:spPr>
        <p:txBody>
          <a:bodyPr vert="horz" wrap="square" lIns="91421" tIns="45701" rIns="91421" bIns="45701" anchor="ctr" anchorCtr="0" compatLnSpc="1">
            <a:noAutofit/>
          </a:bodyPr>
          <a:lstStyle/>
          <a:p>
            <a:endParaRPr lang="sv-FI"/>
          </a:p>
        </p:txBody>
      </p:sp>
      <p:sp>
        <p:nvSpPr>
          <p:cNvPr id="3" name="Google Shape;112;p4">
            <a:extLst>
              <a:ext uri="{FF2B5EF4-FFF2-40B4-BE49-F238E27FC236}">
                <a16:creationId xmlns:a16="http://schemas.microsoft.com/office/drawing/2014/main" id="{B850CC3B-31AF-3F64-4F41-08645EFD9C7B}"/>
              </a:ext>
            </a:extLst>
          </p:cNvPr>
          <p:cNvSpPr txBox="1">
            <a:spLocks noGrp="1"/>
          </p:cNvSpPr>
          <p:nvPr>
            <p:ph idx="1"/>
          </p:nvPr>
        </p:nvSpPr>
        <p:spPr>
          <a:xfrm>
            <a:off x="323523" y="836712"/>
            <a:ext cx="8208916" cy="5701740"/>
          </a:xfrm>
          <a:prstGeom prst="rect">
            <a:avLst/>
          </a:prstGeom>
          <a:noFill/>
          <a:ln>
            <a:noFill/>
          </a:ln>
        </p:spPr>
        <p:txBody>
          <a:bodyPr vert="horz" wrap="square" lIns="91421" tIns="45701" rIns="91421" bIns="45701" anchor="t" anchorCtr="0" compatLnSpc="1">
            <a:noAutofit/>
          </a:bodyPr>
          <a:lstStyle/>
          <a:p>
            <a:pPr marL="342900" lvl="0" indent="-342900">
              <a:spcBef>
                <a:spcPts val="0"/>
              </a:spcBef>
              <a:buSzPts val="2800"/>
              <a:buFont typeface="Calibri"/>
            </a:pPr>
            <a:r>
              <a:rPr lang="sv-SE" sz="2800" dirty="0">
                <a:latin typeface="Calibri"/>
                <a:ea typeface="Calibri"/>
                <a:cs typeface="Calibri"/>
              </a:rPr>
              <a:t>För några år sedan sökte jag fram forskningsresultat om livsstilens betydelse för hälsan. Som sammanfattning av den metaanalysen kan sägas att ett fysiskt, socialt, intellektuellt och kulturellt aktivt liv förlänger livet med nästan 10 år i jämförelse med en passiv livsstil. Det är dessutom kvalitativa år med mindre sjuklighet och bättre rörelseförmåga. Sång och dans är viktiga element. Men muskelträning har den största effekten.</a:t>
            </a:r>
          </a:p>
          <a:p>
            <a:pPr marL="342900" lvl="0" indent="-342900">
              <a:spcBef>
                <a:spcPts val="0"/>
              </a:spcBef>
              <a:buSzPts val="2800"/>
              <a:buFont typeface="Calibri"/>
            </a:pPr>
            <a:r>
              <a:rPr lang="sv-SE" sz="2800" dirty="0">
                <a:latin typeface="Calibri"/>
                <a:ea typeface="Calibri"/>
                <a:cs typeface="Calibri"/>
              </a:rPr>
              <a:t>Numera vet vi att god hörsel har en mycket stor betydelse för minne och hälsa i allmänhet</a:t>
            </a:r>
          </a:p>
          <a:p>
            <a:pPr marL="342900" lvl="0" indent="-342900">
              <a:spcBef>
                <a:spcPts val="0"/>
              </a:spcBef>
              <a:buSzPts val="2800"/>
              <a:buFont typeface="Calibri"/>
            </a:pPr>
            <a:r>
              <a:rPr lang="sv-SE" sz="2800" dirty="0">
                <a:latin typeface="Calibri"/>
                <a:ea typeface="Calibri"/>
                <a:cs typeface="Calibri"/>
              </a:rPr>
              <a:t>Midjemått: Kvinnor &gt;88 cm och män &gt;102 cm förkortar livslängden i </a:t>
            </a:r>
            <a:r>
              <a:rPr lang="sv-SE" sz="2800">
                <a:latin typeface="Calibri"/>
                <a:ea typeface="Calibri"/>
                <a:cs typeface="Calibri"/>
              </a:rPr>
              <a:t>medeltal med 2,6 år</a:t>
            </a:r>
            <a:endParaRPr lang="sv-SE" dirty="0"/>
          </a:p>
          <a:p>
            <a:pPr marL="342900" lvl="0" indent="-190496">
              <a:buNone/>
            </a:pPr>
            <a:endParaRPr lang="sv-S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Google Shape;130;p6">
            <a:extLst>
              <a:ext uri="{FF2B5EF4-FFF2-40B4-BE49-F238E27FC236}">
                <a16:creationId xmlns:a16="http://schemas.microsoft.com/office/drawing/2014/main" id="{A12BFB13-A035-5460-7165-210A4C94B095}"/>
              </a:ext>
            </a:extLst>
          </p:cNvPr>
          <p:cNvSpPr txBox="1">
            <a:spLocks noGrp="1"/>
          </p:cNvSpPr>
          <p:nvPr>
            <p:ph type="title"/>
          </p:nvPr>
        </p:nvSpPr>
        <p:spPr>
          <a:xfrm>
            <a:off x="685800" y="304796"/>
            <a:ext cx="7239003" cy="99861"/>
          </a:xfrm>
          <a:prstGeom prst="rect">
            <a:avLst/>
          </a:prstGeom>
          <a:noFill/>
          <a:ln>
            <a:noFill/>
          </a:ln>
        </p:spPr>
        <p:txBody>
          <a:bodyPr vert="horz" wrap="square" lIns="91421" tIns="45701" rIns="91421" bIns="45701" anchor="ctr" anchorCtr="0" compatLnSpc="1">
            <a:noAutofit/>
          </a:bodyPr>
          <a:lstStyle/>
          <a:p>
            <a:endParaRPr lang="sv-FI"/>
          </a:p>
        </p:txBody>
      </p:sp>
      <p:sp>
        <p:nvSpPr>
          <p:cNvPr id="3" name="Google Shape;131;p6">
            <a:extLst>
              <a:ext uri="{FF2B5EF4-FFF2-40B4-BE49-F238E27FC236}">
                <a16:creationId xmlns:a16="http://schemas.microsoft.com/office/drawing/2014/main" id="{D7FD68EC-1247-E4BF-A7E5-FDB8B059EDA6}"/>
              </a:ext>
            </a:extLst>
          </p:cNvPr>
          <p:cNvSpPr txBox="1">
            <a:spLocks noGrp="1"/>
          </p:cNvSpPr>
          <p:nvPr>
            <p:ph idx="1"/>
          </p:nvPr>
        </p:nvSpPr>
        <p:spPr>
          <a:xfrm>
            <a:off x="467541" y="692694"/>
            <a:ext cx="7920880" cy="5250905"/>
          </a:xfrm>
          <a:prstGeom prst="rect">
            <a:avLst/>
          </a:prstGeom>
          <a:noFill/>
          <a:ln>
            <a:noFill/>
          </a:ln>
        </p:spPr>
        <p:txBody>
          <a:bodyPr vert="horz" wrap="square" lIns="91421" tIns="45701" rIns="91421" bIns="45701" anchor="t" anchorCtr="0" compatLnSpc="1">
            <a:noAutofit/>
          </a:bodyPr>
          <a:lstStyle/>
          <a:p>
            <a:pPr marL="342900" lvl="0" indent="-342900">
              <a:spcBef>
                <a:spcPts val="0"/>
              </a:spcBef>
              <a:buFont typeface="Calibri"/>
            </a:pPr>
            <a:r>
              <a:rPr lang="sv-SE">
                <a:latin typeface="Calibri"/>
                <a:ea typeface="Calibri"/>
                <a:cs typeface="Calibri"/>
              </a:rPr>
              <a:t>I San Diego i USA gjordes för några år sedan en studie med 120 pensionärer, som indelades i två lika stora grupper. Den ena gruppen fortsatte med vardagsmotion och tänjningar medan den andra deltog i ledd effektiv muskelträning. Man gjorde en magnetbild av allas hjärnor vid starten och gjorde det på nytt 2 år senare. Med denna metod kunde man exakt mäta storleken på det viktigaste minnescentret, hippocampus, i hjärnan. Hippocampus hade vuxit med ett par procent i gruppen som tränade aktivt medan centret hade minskat lite i jämförelsegruppen. Muskelträning sänder signalsubstanser till hjärnan som får den att växa. Kliniska minnestester bekräftade förbättringen av minnet. </a:t>
            </a:r>
            <a:endParaRPr lang="sv-SE"/>
          </a:p>
          <a:p>
            <a:pPr marL="342900" lvl="0" indent="-190496">
              <a:buNone/>
            </a:pPr>
            <a:endParaRPr lang="sv-S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pic>
        <p:nvPicPr>
          <p:cNvPr id="2" name="Google Shape;136;p7" descr="hippocampus">
            <a:extLst>
              <a:ext uri="{FF2B5EF4-FFF2-40B4-BE49-F238E27FC236}">
                <a16:creationId xmlns:a16="http://schemas.microsoft.com/office/drawing/2014/main" id="{C99F63F5-F77F-951D-8157-3EB04EFE3AEF}"/>
              </a:ext>
            </a:extLst>
          </p:cNvPr>
          <p:cNvPicPr>
            <a:picLocks noChangeAspect="1"/>
          </p:cNvPicPr>
          <p:nvPr/>
        </p:nvPicPr>
        <p:blipFill>
          <a:blip r:embed="rId3">
            <a:alphaModFix/>
          </a:blip>
          <a:srcRect/>
          <a:stretch>
            <a:fillRect/>
          </a:stretch>
        </p:blipFill>
        <p:spPr>
          <a:xfrm>
            <a:off x="434970" y="0"/>
            <a:ext cx="8272467" cy="6858000"/>
          </a:xfrm>
          <a:prstGeom prst="rect">
            <a:avLst/>
          </a:prstGeom>
          <a:noFill/>
          <a:ln cap="flat">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Google Shape;141;p8">
            <a:extLst>
              <a:ext uri="{FF2B5EF4-FFF2-40B4-BE49-F238E27FC236}">
                <a16:creationId xmlns:a16="http://schemas.microsoft.com/office/drawing/2014/main" id="{734B36EC-2C0F-5E35-141D-58A326F99B65}"/>
              </a:ext>
            </a:extLst>
          </p:cNvPr>
          <p:cNvSpPr txBox="1">
            <a:spLocks noGrp="1"/>
          </p:cNvSpPr>
          <p:nvPr>
            <p:ph type="title"/>
          </p:nvPr>
        </p:nvSpPr>
        <p:spPr>
          <a:xfrm>
            <a:off x="685800" y="304796"/>
            <a:ext cx="7239003" cy="45720"/>
          </a:xfrm>
          <a:prstGeom prst="rect">
            <a:avLst/>
          </a:prstGeom>
          <a:noFill/>
          <a:ln>
            <a:noFill/>
          </a:ln>
        </p:spPr>
        <p:txBody>
          <a:bodyPr vert="horz" wrap="square" lIns="91421" tIns="45701" rIns="91421" bIns="45701" anchor="ctr" anchorCtr="0" compatLnSpc="1">
            <a:noAutofit/>
          </a:bodyPr>
          <a:lstStyle/>
          <a:p>
            <a:endParaRPr lang="sv-FI"/>
          </a:p>
        </p:txBody>
      </p:sp>
      <p:sp>
        <p:nvSpPr>
          <p:cNvPr id="3" name="Google Shape;142;p8">
            <a:extLst>
              <a:ext uri="{FF2B5EF4-FFF2-40B4-BE49-F238E27FC236}">
                <a16:creationId xmlns:a16="http://schemas.microsoft.com/office/drawing/2014/main" id="{5650982B-3922-428F-2EDC-82D2E5BBE6C3}"/>
              </a:ext>
            </a:extLst>
          </p:cNvPr>
          <p:cNvSpPr txBox="1">
            <a:spLocks noGrp="1"/>
          </p:cNvSpPr>
          <p:nvPr>
            <p:ph idx="1"/>
          </p:nvPr>
        </p:nvSpPr>
        <p:spPr>
          <a:xfrm>
            <a:off x="685800" y="1261899"/>
            <a:ext cx="7558604" cy="4681700"/>
          </a:xfrm>
          <a:prstGeom prst="rect">
            <a:avLst/>
          </a:prstGeom>
          <a:noFill/>
          <a:ln>
            <a:noFill/>
          </a:ln>
        </p:spPr>
        <p:txBody>
          <a:bodyPr vert="horz" wrap="square" lIns="91421" tIns="45701" rIns="91421" bIns="45701" anchor="t" anchorCtr="0" compatLnSpc="1">
            <a:noAutofit/>
          </a:bodyPr>
          <a:lstStyle/>
          <a:p>
            <a:pPr marL="342900" lvl="0" indent="-342900">
              <a:lnSpc>
                <a:spcPct val="107000"/>
              </a:lnSpc>
              <a:spcBef>
                <a:spcPts val="0"/>
              </a:spcBef>
              <a:buSzPts val="2800"/>
              <a:buFont typeface="Calibri"/>
            </a:pPr>
            <a:r>
              <a:rPr lang="sv-SE" sz="2800">
                <a:latin typeface="Calibri"/>
                <a:ea typeface="Calibri"/>
                <a:cs typeface="Calibri"/>
              </a:rPr>
              <a:t>Färsk sydkoreansk forskning med 62.000 personer med en medelålder på 73 år under 3,5 års tid: desto mera fysisk träning desto mindre demens, men redan en daglig promenad hade stor betydelse.</a:t>
            </a:r>
            <a:endParaRPr lang="sv-SE"/>
          </a:p>
        </p:txBody>
      </p:sp>
    </p:spTree>
  </p:cSld>
  <p:clrMapOvr>
    <a:masterClrMapping/>
  </p:clrMapOvr>
</p:sld>
</file>

<file path=ppt/theme/theme1.xml><?xml version="1.0" encoding="utf-8"?>
<a:theme xmlns:a="http://schemas.openxmlformats.org/drawingml/2006/main" name="SPFPowerPoi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1321</Words>
  <Application>Microsoft Office PowerPoint</Application>
  <PresentationFormat>Bildspel på skärmen (4:3)</PresentationFormat>
  <Paragraphs>95</Paragraphs>
  <Slides>30</Slides>
  <Notes>23</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30</vt:i4>
      </vt:variant>
    </vt:vector>
  </HeadingPairs>
  <TitlesOfParts>
    <vt:vector size="34" baseType="lpstr">
      <vt:lpstr>Arial</vt:lpstr>
      <vt:lpstr>Calibri</vt:lpstr>
      <vt:lpstr>Times</vt:lpstr>
      <vt:lpstr>SPFPowerPoint</vt:lpstr>
      <vt:lpstr>Hur kan vi själva motverka demens?                           </vt:lpstr>
      <vt:lpstr>PowerPoint-presentation</vt:lpstr>
      <vt:lpstr>DEMENS</vt:lpstr>
      <vt:lpstr>Följande skall jag ta upp:</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Gerasteni eller skörhet - kraftlöshet och trötthet - aptitlöshet och undernäring - muskelförlust och benförlust  - viktminskning, långsam och snubblande gång Motgift: + Fysisk träning, dans.... + Social gemenskap + Regelbundna, proteinhaltiga måltider + God hörsel </vt:lpstr>
      <vt:lpstr>PowerPoint-presentation</vt:lpstr>
      <vt:lpstr>PowerPoint-presentation</vt:lpstr>
      <vt:lpstr>PowerPoint-presentation</vt:lpstr>
      <vt:lpstr>Människans grundbehov: mat, sömn och social samvaro. Att ha en roll, mening med livet.  </vt:lpstr>
      <vt:lpstr>Den ofrivillig ensamhetens och gemenskapens inverkan på hälsan.  - ca en tredje del av pensionärerna är ensamma mot sin vilja och många andra i yngre ålder av många orsaker.</vt:lpstr>
      <vt:lpstr>PowerPoint-presentation</vt:lpstr>
      <vt:lpstr>Vad göra för att minska den negativa ensamheten?</vt:lpstr>
      <vt:lpstr>PowerPoint-presentation</vt:lpstr>
      <vt:lpstr>Med dålig hörsel är man inte med i en gemenskap. Man känner sig utanför och ensam mitt i allt brus. Hjärnan får inte heller stimulans och slocknar delvis.  Det samma är det med muskelträning när det gäller stimulans av hjärnan. Utan den slocknar också en del av hjärnan.  Men det finns hjälp: bra hörselhjälpmedel och musklerna kan vi alla träna.</vt:lpstr>
      <vt:lpstr>Tycker barnen att du har TVn på för hög volym?   Beställ tid till läkare och be om en remiss för hörselundersökning! </vt:lpstr>
      <vt:lpstr>PowerPoint-presentation</vt:lpstr>
      <vt:lpstr>PowerPoint-presentation</vt:lpstr>
      <vt:lpstr>PowerPoint-presentation</vt:lpstr>
      <vt:lpstr>Optimera tryggheten genom dokument för VÅRDVILJA och  INTRESSEBEVAKNINGSFULLMAKT</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Hörselns betydelse för hjärnans hälsa</dc:title>
  <dc:creator>monal</dc:creator>
  <cp:lastModifiedBy>Pehr Löv</cp:lastModifiedBy>
  <cp:revision>3</cp:revision>
  <dcterms:created xsi:type="dcterms:W3CDTF">2011-03-14T11:00:58Z</dcterms:created>
  <dcterms:modified xsi:type="dcterms:W3CDTF">2024-04-09T13:01:36Z</dcterms:modified>
</cp:coreProperties>
</file>